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tags/tag3.xml" ContentType="application/vnd.openxmlformats-officedocument.presentationml.tags+xml"/>
  <Override PartName="/ppt/notesSlides/notesSlide78.xml" ContentType="application/vnd.openxmlformats-officedocument.presentationml.notesSlide+xml"/>
  <Override PartName="/ppt/tags/tag4.xml" ContentType="application/vnd.openxmlformats-officedocument.presentationml.tags+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98"/>
  </p:notesMasterIdLst>
  <p:sldIdLst>
    <p:sldId id="441" r:id="rId2"/>
    <p:sldId id="293" r:id="rId3"/>
    <p:sldId id="405" r:id="rId4"/>
    <p:sldId id="384" r:id="rId5"/>
    <p:sldId id="294" r:id="rId6"/>
    <p:sldId id="406" r:id="rId7"/>
    <p:sldId id="407" r:id="rId8"/>
    <p:sldId id="325" r:id="rId9"/>
    <p:sldId id="307" r:id="rId10"/>
    <p:sldId id="309" r:id="rId11"/>
    <p:sldId id="290" r:id="rId12"/>
    <p:sldId id="326" r:id="rId13"/>
    <p:sldId id="303" r:id="rId14"/>
    <p:sldId id="304" r:id="rId15"/>
    <p:sldId id="305" r:id="rId16"/>
    <p:sldId id="308" r:id="rId17"/>
    <p:sldId id="310" r:id="rId18"/>
    <p:sldId id="408" r:id="rId19"/>
    <p:sldId id="311" r:id="rId20"/>
    <p:sldId id="315" r:id="rId21"/>
    <p:sldId id="314" r:id="rId22"/>
    <p:sldId id="312" r:id="rId23"/>
    <p:sldId id="409" r:id="rId24"/>
    <p:sldId id="318" r:id="rId25"/>
    <p:sldId id="410" r:id="rId26"/>
    <p:sldId id="316" r:id="rId27"/>
    <p:sldId id="319" r:id="rId28"/>
    <p:sldId id="323" r:id="rId29"/>
    <p:sldId id="321" r:id="rId30"/>
    <p:sldId id="412" r:id="rId31"/>
    <p:sldId id="413" r:id="rId32"/>
    <p:sldId id="414" r:id="rId33"/>
    <p:sldId id="411" r:id="rId34"/>
    <p:sldId id="328" r:id="rId35"/>
    <p:sldId id="333" r:id="rId36"/>
    <p:sldId id="334" r:id="rId37"/>
    <p:sldId id="385" r:id="rId38"/>
    <p:sldId id="415" r:id="rId39"/>
    <p:sldId id="417" r:id="rId40"/>
    <p:sldId id="418" r:id="rId41"/>
    <p:sldId id="416" r:id="rId42"/>
    <p:sldId id="419" r:id="rId43"/>
    <p:sldId id="443" r:id="rId44"/>
    <p:sldId id="403" r:id="rId45"/>
    <p:sldId id="420" r:id="rId46"/>
    <p:sldId id="421" r:id="rId47"/>
    <p:sldId id="381" r:id="rId48"/>
    <p:sldId id="342" r:id="rId49"/>
    <p:sldId id="341" r:id="rId50"/>
    <p:sldId id="344" r:id="rId51"/>
    <p:sldId id="424" r:id="rId52"/>
    <p:sldId id="423" r:id="rId53"/>
    <p:sldId id="390" r:id="rId54"/>
    <p:sldId id="422" r:id="rId55"/>
    <p:sldId id="345" r:id="rId56"/>
    <p:sldId id="383" r:id="rId57"/>
    <p:sldId id="347" r:id="rId58"/>
    <p:sldId id="401" r:id="rId59"/>
    <p:sldId id="402" r:id="rId60"/>
    <p:sldId id="355" r:id="rId61"/>
    <p:sldId id="440" r:id="rId62"/>
    <p:sldId id="426" r:id="rId63"/>
    <p:sldId id="427" r:id="rId64"/>
    <p:sldId id="425" r:id="rId65"/>
    <p:sldId id="386" r:id="rId66"/>
    <p:sldId id="393" r:id="rId67"/>
    <p:sldId id="392" r:id="rId68"/>
    <p:sldId id="356" r:id="rId69"/>
    <p:sldId id="348" r:id="rId70"/>
    <p:sldId id="358" r:id="rId71"/>
    <p:sldId id="429" r:id="rId72"/>
    <p:sldId id="430" r:id="rId73"/>
    <p:sldId id="431" r:id="rId74"/>
    <p:sldId id="432" r:id="rId75"/>
    <p:sldId id="437" r:id="rId76"/>
    <p:sldId id="433" r:id="rId77"/>
    <p:sldId id="434" r:id="rId78"/>
    <p:sldId id="435" r:id="rId79"/>
    <p:sldId id="436" r:id="rId80"/>
    <p:sldId id="366" r:id="rId81"/>
    <p:sldId id="394" r:id="rId82"/>
    <p:sldId id="367" r:id="rId83"/>
    <p:sldId id="395" r:id="rId84"/>
    <p:sldId id="396" r:id="rId85"/>
    <p:sldId id="371" r:id="rId86"/>
    <p:sldId id="438" r:id="rId87"/>
    <p:sldId id="439" r:id="rId88"/>
    <p:sldId id="398" r:id="rId89"/>
    <p:sldId id="397" r:id="rId90"/>
    <p:sldId id="399" r:id="rId91"/>
    <p:sldId id="377" r:id="rId92"/>
    <p:sldId id="375" r:id="rId93"/>
    <p:sldId id="400" r:id="rId94"/>
    <p:sldId id="442" r:id="rId95"/>
    <p:sldId id="379" r:id="rId96"/>
    <p:sldId id="380" r:id="rId9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010000"/>
    <a:srgbClr val="FEFFFF"/>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DFCF79-30A0-4181-ADE7-E4DB4AB4258B}" v="45" dt="2020-09-05T03:51:03.0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99" autoAdjust="0"/>
    <p:restoredTop sz="73796" autoAdjust="0"/>
  </p:normalViewPr>
  <p:slideViewPr>
    <p:cSldViewPr snapToGrid="0" snapToObjects="1">
      <p:cViewPr varScale="1">
        <p:scale>
          <a:sx n="79" d="100"/>
          <a:sy n="79" d="100"/>
        </p:scale>
        <p:origin x="239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 Udd" userId="1177e061ad7f1e06" providerId="LiveId" clId="{9E8E20A2-43D2-4CA3-951D-B09FF6FB216A}"/>
    <pc:docChg chg="modSld">
      <pc:chgData name="Kris Udd" userId="1177e061ad7f1e06" providerId="LiveId" clId="{9E8E20A2-43D2-4CA3-951D-B09FF6FB216A}" dt="2020-07-01T15:13:28.201" v="2"/>
      <pc:docMkLst>
        <pc:docMk/>
      </pc:docMkLst>
      <pc:sldChg chg="modSp">
        <pc:chgData name="Kris Udd" userId="1177e061ad7f1e06" providerId="LiveId" clId="{9E8E20A2-43D2-4CA3-951D-B09FF6FB216A}" dt="2020-07-01T15:13:28.201" v="2"/>
        <pc:sldMkLst>
          <pc:docMk/>
          <pc:sldMk cId="1204997215" sldId="367"/>
        </pc:sldMkLst>
        <pc:picChg chg="mod">
          <ac:chgData name="Kris Udd" userId="1177e061ad7f1e06" providerId="LiveId" clId="{9E8E20A2-43D2-4CA3-951D-B09FF6FB216A}" dt="2020-07-01T15:13:28.201" v="2"/>
          <ac:picMkLst>
            <pc:docMk/>
            <pc:sldMk cId="1204997215" sldId="367"/>
            <ac:picMk id="5" creationId="{00000000-0000-0000-0000-000000000000}"/>
          </ac:picMkLst>
        </pc:picChg>
      </pc:sldChg>
    </pc:docChg>
  </pc:docChgLst>
  <pc:docChgLst>
    <pc:chgData name="Bethany Bolen" userId="8e338a04f9f07398" providerId="LiveId" clId="{EDDFCF79-30A0-4181-ADE7-E4DB4AB4258B}"/>
    <pc:docChg chg="undo custSel modSld">
      <pc:chgData name="Bethany Bolen" userId="8e338a04f9f07398" providerId="LiveId" clId="{EDDFCF79-30A0-4181-ADE7-E4DB4AB4258B}" dt="2020-09-05T03:51:03.064" v="193" actId="478"/>
      <pc:docMkLst>
        <pc:docMk/>
      </pc:docMkLst>
      <pc:sldChg chg="addSp delSp modSp mod">
        <pc:chgData name="Bethany Bolen" userId="8e338a04f9f07398" providerId="LiveId" clId="{EDDFCF79-30A0-4181-ADE7-E4DB4AB4258B}" dt="2020-09-05T03:44:50.188" v="5" actId="478"/>
        <pc:sldMkLst>
          <pc:docMk/>
          <pc:sldMk cId="2281794913" sldId="293"/>
        </pc:sldMkLst>
        <pc:picChg chg="add mod ord">
          <ac:chgData name="Bethany Bolen" userId="8e338a04f9f07398" providerId="LiveId" clId="{EDDFCF79-30A0-4181-ADE7-E4DB4AB4258B}" dt="2020-09-05T03:44:45.681" v="3" actId="962"/>
          <ac:picMkLst>
            <pc:docMk/>
            <pc:sldMk cId="2281794913" sldId="293"/>
            <ac:picMk id="6" creationId="{BB2F0F04-8F48-4EB3-AF8F-8337B722222E}"/>
          </ac:picMkLst>
        </pc:picChg>
        <pc:picChg chg="del mod">
          <ac:chgData name="Bethany Bolen" userId="8e338a04f9f07398" providerId="LiveId" clId="{EDDFCF79-30A0-4181-ADE7-E4DB4AB4258B}" dt="2020-09-05T03:44:50.188" v="5" actId="478"/>
          <ac:picMkLst>
            <pc:docMk/>
            <pc:sldMk cId="2281794913" sldId="293"/>
            <ac:picMk id="6146" creationId="{00000000-0000-0000-0000-000000000000}"/>
          </ac:picMkLst>
        </pc:picChg>
      </pc:sldChg>
      <pc:sldChg chg="addSp delSp modSp mod">
        <pc:chgData name="Bethany Bolen" userId="8e338a04f9f07398" providerId="LiveId" clId="{EDDFCF79-30A0-4181-ADE7-E4DB4AB4258B}" dt="2020-09-05T03:45:29.940" v="25" actId="478"/>
        <pc:sldMkLst>
          <pc:docMk/>
          <pc:sldMk cId="1425417150" sldId="316"/>
        </pc:sldMkLst>
        <pc:picChg chg="add mod ord">
          <ac:chgData name="Bethany Bolen" userId="8e338a04f9f07398" providerId="LiveId" clId="{EDDFCF79-30A0-4181-ADE7-E4DB4AB4258B}" dt="2020-09-05T03:45:28.781" v="24" actId="167"/>
          <ac:picMkLst>
            <pc:docMk/>
            <pc:sldMk cId="1425417150" sldId="316"/>
            <ac:picMk id="6" creationId="{008AD21A-B2E4-45E2-AE36-94B3BF338052}"/>
          </ac:picMkLst>
        </pc:picChg>
        <pc:picChg chg="del">
          <ac:chgData name="Bethany Bolen" userId="8e338a04f9f07398" providerId="LiveId" clId="{EDDFCF79-30A0-4181-ADE7-E4DB4AB4258B}" dt="2020-09-05T03:45:29.940" v="25" actId="478"/>
          <ac:picMkLst>
            <pc:docMk/>
            <pc:sldMk cId="1425417150" sldId="316"/>
            <ac:picMk id="14339" creationId="{00000000-0000-0000-0000-000000000000}"/>
          </ac:picMkLst>
        </pc:picChg>
      </pc:sldChg>
      <pc:sldChg chg="addSp delSp modSp mod">
        <pc:chgData name="Bethany Bolen" userId="8e338a04f9f07398" providerId="LiveId" clId="{EDDFCF79-30A0-4181-ADE7-E4DB4AB4258B}" dt="2020-09-05T03:47:02.550" v="69" actId="478"/>
        <pc:sldMkLst>
          <pc:docMk/>
          <pc:sldMk cId="3890712755" sldId="341"/>
        </pc:sldMkLst>
        <pc:picChg chg="add mod ord">
          <ac:chgData name="Bethany Bolen" userId="8e338a04f9f07398" providerId="LiveId" clId="{EDDFCF79-30A0-4181-ADE7-E4DB4AB4258B}" dt="2020-09-05T03:47:01.001" v="68" actId="167"/>
          <ac:picMkLst>
            <pc:docMk/>
            <pc:sldMk cId="3890712755" sldId="341"/>
            <ac:picMk id="6" creationId="{5B0010C7-98C2-40D2-929D-6C6ECAF7D685}"/>
          </ac:picMkLst>
        </pc:picChg>
        <pc:picChg chg="del">
          <ac:chgData name="Bethany Bolen" userId="8e338a04f9f07398" providerId="LiveId" clId="{EDDFCF79-30A0-4181-ADE7-E4DB4AB4258B}" dt="2020-09-05T03:47:02.550" v="69" actId="478"/>
          <ac:picMkLst>
            <pc:docMk/>
            <pc:sldMk cId="3890712755" sldId="341"/>
            <ac:picMk id="5122" creationId="{00000000-0000-0000-0000-000000000000}"/>
          </ac:picMkLst>
        </pc:picChg>
      </pc:sldChg>
      <pc:sldChg chg="addSp delSp modSp mod">
        <pc:chgData name="Bethany Bolen" userId="8e338a04f9f07398" providerId="LiveId" clId="{EDDFCF79-30A0-4181-ADE7-E4DB4AB4258B}" dt="2020-09-05T03:47:46.121" v="82" actId="732"/>
        <pc:sldMkLst>
          <pc:docMk/>
          <pc:sldMk cId="1929028167" sldId="345"/>
        </pc:sldMkLst>
        <pc:picChg chg="add mod ord modCrop">
          <ac:chgData name="Bethany Bolen" userId="8e338a04f9f07398" providerId="LiveId" clId="{EDDFCF79-30A0-4181-ADE7-E4DB4AB4258B}" dt="2020-09-05T03:47:46.121" v="82" actId="732"/>
          <ac:picMkLst>
            <pc:docMk/>
            <pc:sldMk cId="1929028167" sldId="345"/>
            <ac:picMk id="6" creationId="{E85C922D-FD25-44F6-9596-ACBCD149B85B}"/>
          </ac:picMkLst>
        </pc:picChg>
        <pc:picChg chg="del">
          <ac:chgData name="Bethany Bolen" userId="8e338a04f9f07398" providerId="LiveId" clId="{EDDFCF79-30A0-4181-ADE7-E4DB4AB4258B}" dt="2020-09-05T03:47:31.645" v="79" actId="478"/>
          <ac:picMkLst>
            <pc:docMk/>
            <pc:sldMk cId="1929028167" sldId="345"/>
            <ac:picMk id="10" creationId="{00000000-0000-0000-0000-000000000000}"/>
          </ac:picMkLst>
        </pc:picChg>
      </pc:sldChg>
      <pc:sldChg chg="addSp delSp modSp mod">
        <pc:chgData name="Bethany Bolen" userId="8e338a04f9f07398" providerId="LiveId" clId="{EDDFCF79-30A0-4181-ADE7-E4DB4AB4258B}" dt="2020-09-05T03:49:39.845" v="128" actId="478"/>
        <pc:sldMkLst>
          <pc:docMk/>
          <pc:sldMk cId="1537058296" sldId="358"/>
        </pc:sldMkLst>
        <pc:grpChg chg="del">
          <ac:chgData name="Bethany Bolen" userId="8e338a04f9f07398" providerId="LiveId" clId="{EDDFCF79-30A0-4181-ADE7-E4DB4AB4258B}" dt="2020-09-05T03:49:31.368" v="120" actId="478"/>
          <ac:grpSpMkLst>
            <pc:docMk/>
            <pc:sldMk cId="1537058296" sldId="358"/>
            <ac:grpSpMk id="15" creationId="{00000000-0000-0000-0000-000000000000}"/>
          </ac:grpSpMkLst>
        </pc:grpChg>
        <pc:picChg chg="add del mod">
          <ac:chgData name="Bethany Bolen" userId="8e338a04f9f07398" providerId="LiveId" clId="{EDDFCF79-30A0-4181-ADE7-E4DB4AB4258B}" dt="2020-09-05T03:49:29.796" v="119" actId="478"/>
          <ac:picMkLst>
            <pc:docMk/>
            <pc:sldMk cId="1537058296" sldId="358"/>
            <ac:picMk id="6" creationId="{D2E306ED-13CF-49C6-9491-C39750682F95}"/>
          </ac:picMkLst>
        </pc:picChg>
        <pc:picChg chg="add mod ord">
          <ac:chgData name="Bethany Bolen" userId="8e338a04f9f07398" providerId="LiveId" clId="{EDDFCF79-30A0-4181-ADE7-E4DB4AB4258B}" dt="2020-09-05T03:49:35.613" v="126" actId="171"/>
          <ac:picMkLst>
            <pc:docMk/>
            <pc:sldMk cId="1537058296" sldId="358"/>
            <ac:picMk id="20" creationId="{662AA0C5-9F9D-4B0A-84ED-BAF9CEA2C740}"/>
          </ac:picMkLst>
        </pc:picChg>
        <pc:picChg chg="add del mod">
          <ac:chgData name="Bethany Bolen" userId="8e338a04f9f07398" providerId="LiveId" clId="{EDDFCF79-30A0-4181-ADE7-E4DB4AB4258B}" dt="2020-09-05T03:49:39.845" v="128" actId="478"/>
          <ac:picMkLst>
            <pc:docMk/>
            <pc:sldMk cId="1537058296" sldId="358"/>
            <ac:picMk id="22" creationId="{2B2EB273-C485-4E03-9FDF-970A3CA42419}"/>
          </ac:picMkLst>
        </pc:picChg>
      </pc:sldChg>
      <pc:sldChg chg="addSp delSp modSp mod">
        <pc:chgData name="Bethany Bolen" userId="8e338a04f9f07398" providerId="LiveId" clId="{EDDFCF79-30A0-4181-ADE7-E4DB4AB4258B}" dt="2020-09-05T03:51:03.064" v="193" actId="478"/>
        <pc:sldMkLst>
          <pc:docMk/>
          <pc:sldMk cId="2519671606" sldId="396"/>
        </pc:sldMkLst>
        <pc:picChg chg="add mod ord">
          <ac:chgData name="Bethany Bolen" userId="8e338a04f9f07398" providerId="LiveId" clId="{EDDFCF79-30A0-4181-ADE7-E4DB4AB4258B}" dt="2020-09-05T03:51:01.579" v="192" actId="167"/>
          <ac:picMkLst>
            <pc:docMk/>
            <pc:sldMk cId="2519671606" sldId="396"/>
            <ac:picMk id="6" creationId="{46663020-03E1-4713-8619-FA544865D594}"/>
          </ac:picMkLst>
        </pc:picChg>
        <pc:picChg chg="del">
          <ac:chgData name="Bethany Bolen" userId="8e338a04f9f07398" providerId="LiveId" clId="{EDDFCF79-30A0-4181-ADE7-E4DB4AB4258B}" dt="2020-09-05T03:51:03.064" v="193" actId="478"/>
          <ac:picMkLst>
            <pc:docMk/>
            <pc:sldMk cId="2519671606" sldId="396"/>
            <ac:picMk id="5122" creationId="{00000000-0000-0000-0000-000000000000}"/>
          </ac:picMkLst>
        </pc:picChg>
      </pc:sldChg>
      <pc:sldChg chg="addSp delSp modSp mod">
        <pc:chgData name="Bethany Bolen" userId="8e338a04f9f07398" providerId="LiveId" clId="{EDDFCF79-30A0-4181-ADE7-E4DB4AB4258B}" dt="2020-09-05T03:48:34.262" v="96" actId="732"/>
        <pc:sldMkLst>
          <pc:docMk/>
          <pc:sldMk cId="648510613" sldId="401"/>
        </pc:sldMkLst>
        <pc:picChg chg="add mod ord modCrop">
          <ac:chgData name="Bethany Bolen" userId="8e338a04f9f07398" providerId="LiveId" clId="{EDDFCF79-30A0-4181-ADE7-E4DB4AB4258B}" dt="2020-09-05T03:48:34.262" v="96" actId="732"/>
          <ac:picMkLst>
            <pc:docMk/>
            <pc:sldMk cId="648510613" sldId="401"/>
            <ac:picMk id="6" creationId="{8BF12A67-68E2-4A79-8025-8C65359267C4}"/>
          </ac:picMkLst>
        </pc:picChg>
        <pc:picChg chg="del">
          <ac:chgData name="Bethany Bolen" userId="8e338a04f9f07398" providerId="LiveId" clId="{EDDFCF79-30A0-4181-ADE7-E4DB4AB4258B}" dt="2020-09-05T03:48:28.089" v="94" actId="478"/>
          <ac:picMkLst>
            <pc:docMk/>
            <pc:sldMk cId="648510613" sldId="401"/>
            <ac:picMk id="2050" creationId="{00000000-0000-0000-0000-000000000000}"/>
          </ac:picMkLst>
        </pc:picChg>
      </pc:sldChg>
      <pc:sldChg chg="addSp delSp modSp mod">
        <pc:chgData name="Bethany Bolen" userId="8e338a04f9f07398" providerId="LiveId" clId="{EDDFCF79-30A0-4181-ADE7-E4DB4AB4258B}" dt="2020-09-05T03:48:57.611" v="109" actId="171"/>
        <pc:sldMkLst>
          <pc:docMk/>
          <pc:sldMk cId="2356097904" sldId="402"/>
        </pc:sldMkLst>
        <pc:picChg chg="del mod">
          <ac:chgData name="Bethany Bolen" userId="8e338a04f9f07398" providerId="LiveId" clId="{EDDFCF79-30A0-4181-ADE7-E4DB4AB4258B}" dt="2020-09-05T03:48:53.219" v="103" actId="478"/>
          <ac:picMkLst>
            <pc:docMk/>
            <pc:sldMk cId="2356097904" sldId="402"/>
            <ac:picMk id="6" creationId="{00000000-0000-0000-0000-000000000000}"/>
          </ac:picMkLst>
        </pc:picChg>
        <pc:picChg chg="add del mod">
          <ac:chgData name="Bethany Bolen" userId="8e338a04f9f07398" providerId="LiveId" clId="{EDDFCF79-30A0-4181-ADE7-E4DB4AB4258B}" dt="2020-09-05T03:48:48.720" v="100" actId="478"/>
          <ac:picMkLst>
            <pc:docMk/>
            <pc:sldMk cId="2356097904" sldId="402"/>
            <ac:picMk id="7" creationId="{6B545F88-B4F1-473F-9EAB-EA445A111963}"/>
          </ac:picMkLst>
        </pc:picChg>
        <pc:picChg chg="add mod ord">
          <ac:chgData name="Bethany Bolen" userId="8e338a04f9f07398" providerId="LiveId" clId="{EDDFCF79-30A0-4181-ADE7-E4DB4AB4258B}" dt="2020-09-05T03:48:57.611" v="109" actId="171"/>
          <ac:picMkLst>
            <pc:docMk/>
            <pc:sldMk cId="2356097904" sldId="402"/>
            <ac:picMk id="70" creationId="{A2860671-5F66-4EE8-8504-30A64A42336F}"/>
          </ac:picMkLst>
        </pc:picChg>
      </pc:sldChg>
      <pc:sldChg chg="addSp delSp modSp mod">
        <pc:chgData name="Bethany Bolen" userId="8e338a04f9f07398" providerId="LiveId" clId="{EDDFCF79-30A0-4181-ADE7-E4DB4AB4258B}" dt="2020-09-05T03:46:33.880" v="54" actId="478"/>
        <pc:sldMkLst>
          <pc:docMk/>
          <pc:sldMk cId="1507789736" sldId="403"/>
        </pc:sldMkLst>
        <pc:picChg chg="add del mod">
          <ac:chgData name="Bethany Bolen" userId="8e338a04f9f07398" providerId="LiveId" clId="{EDDFCF79-30A0-4181-ADE7-E4DB4AB4258B}" dt="2020-09-05T03:46:33.880" v="54" actId="478"/>
          <ac:picMkLst>
            <pc:docMk/>
            <pc:sldMk cId="1507789736" sldId="403"/>
            <ac:picMk id="6" creationId="{77C9F8BE-CBEB-4513-8566-217A288D6D2A}"/>
          </ac:picMkLst>
        </pc:picChg>
      </pc:sldChg>
      <pc:sldChg chg="addSp delSp modSp mod">
        <pc:chgData name="Bethany Bolen" userId="8e338a04f9f07398" providerId="LiveId" clId="{EDDFCF79-30A0-4181-ADE7-E4DB4AB4258B}" dt="2020-09-05T03:45:01.152" v="10" actId="478"/>
        <pc:sldMkLst>
          <pc:docMk/>
          <pc:sldMk cId="4081722356" sldId="408"/>
        </pc:sldMkLst>
        <pc:picChg chg="add mod ord">
          <ac:chgData name="Bethany Bolen" userId="8e338a04f9f07398" providerId="LiveId" clId="{EDDFCF79-30A0-4181-ADE7-E4DB4AB4258B}" dt="2020-09-05T03:44:59.895" v="9" actId="167"/>
          <ac:picMkLst>
            <pc:docMk/>
            <pc:sldMk cId="4081722356" sldId="408"/>
            <ac:picMk id="6" creationId="{67A02DF1-E585-46E1-8514-952B9C271E30}"/>
          </ac:picMkLst>
        </pc:picChg>
        <pc:picChg chg="del">
          <ac:chgData name="Bethany Bolen" userId="8e338a04f9f07398" providerId="LiveId" clId="{EDDFCF79-30A0-4181-ADE7-E4DB4AB4258B}" dt="2020-09-05T03:45:01.152" v="10" actId="478"/>
          <ac:picMkLst>
            <pc:docMk/>
            <pc:sldMk cId="4081722356" sldId="408"/>
            <ac:picMk id="9219" creationId="{00000000-0000-0000-0000-000000000000}"/>
          </ac:picMkLst>
        </pc:picChg>
      </pc:sldChg>
      <pc:sldChg chg="addSp delSp modSp mod">
        <pc:chgData name="Bethany Bolen" userId="8e338a04f9f07398" providerId="LiveId" clId="{EDDFCF79-30A0-4181-ADE7-E4DB4AB4258B}" dt="2020-09-05T03:45:15.948" v="15" actId="478"/>
        <pc:sldMkLst>
          <pc:docMk/>
          <pc:sldMk cId="301127268" sldId="409"/>
        </pc:sldMkLst>
        <pc:picChg chg="add del mod">
          <ac:chgData name="Bethany Bolen" userId="8e338a04f9f07398" providerId="LiveId" clId="{EDDFCF79-30A0-4181-ADE7-E4DB4AB4258B}" dt="2020-09-05T03:45:15.948" v="15" actId="478"/>
          <ac:picMkLst>
            <pc:docMk/>
            <pc:sldMk cId="301127268" sldId="409"/>
            <ac:picMk id="7" creationId="{8185B6C9-91D3-4B15-9B17-613A115516BA}"/>
          </ac:picMkLst>
        </pc:picChg>
      </pc:sldChg>
      <pc:sldChg chg="addSp delSp modSp mod">
        <pc:chgData name="Bethany Bolen" userId="8e338a04f9f07398" providerId="LiveId" clId="{EDDFCF79-30A0-4181-ADE7-E4DB4AB4258B}" dt="2020-09-05T03:45:22.575" v="20" actId="478"/>
        <pc:sldMkLst>
          <pc:docMk/>
          <pc:sldMk cId="500382034" sldId="410"/>
        </pc:sldMkLst>
        <pc:picChg chg="del">
          <ac:chgData name="Bethany Bolen" userId="8e338a04f9f07398" providerId="LiveId" clId="{EDDFCF79-30A0-4181-ADE7-E4DB4AB4258B}" dt="2020-09-05T03:45:22.575" v="20" actId="478"/>
          <ac:picMkLst>
            <pc:docMk/>
            <pc:sldMk cId="500382034" sldId="410"/>
            <ac:picMk id="5" creationId="{00000000-0000-0000-0000-000000000000}"/>
          </ac:picMkLst>
        </pc:picChg>
        <pc:picChg chg="add mod ord">
          <ac:chgData name="Bethany Bolen" userId="8e338a04f9f07398" providerId="LiveId" clId="{EDDFCF79-30A0-4181-ADE7-E4DB4AB4258B}" dt="2020-09-05T03:45:21.420" v="19" actId="167"/>
          <ac:picMkLst>
            <pc:docMk/>
            <pc:sldMk cId="500382034" sldId="410"/>
            <ac:picMk id="7" creationId="{650B1198-44B6-4342-BA70-32607B9F1905}"/>
          </ac:picMkLst>
        </pc:picChg>
      </pc:sldChg>
      <pc:sldChg chg="addSp delSp modSp mod">
        <pc:chgData name="Bethany Bolen" userId="8e338a04f9f07398" providerId="LiveId" clId="{EDDFCF79-30A0-4181-ADE7-E4DB4AB4258B}" dt="2020-09-05T03:45:37.786" v="30" actId="478"/>
        <pc:sldMkLst>
          <pc:docMk/>
          <pc:sldMk cId="758591454" sldId="411"/>
        </pc:sldMkLst>
        <pc:picChg chg="add mod ord">
          <ac:chgData name="Bethany Bolen" userId="8e338a04f9f07398" providerId="LiveId" clId="{EDDFCF79-30A0-4181-ADE7-E4DB4AB4258B}" dt="2020-09-05T03:45:36.557" v="29" actId="167"/>
          <ac:picMkLst>
            <pc:docMk/>
            <pc:sldMk cId="758591454" sldId="411"/>
            <ac:picMk id="6" creationId="{8B86333B-30AE-4137-AF79-0C22C500A613}"/>
          </ac:picMkLst>
        </pc:picChg>
        <pc:picChg chg="del">
          <ac:chgData name="Bethany Bolen" userId="8e338a04f9f07398" providerId="LiveId" clId="{EDDFCF79-30A0-4181-ADE7-E4DB4AB4258B}" dt="2020-09-05T03:45:37.786" v="30" actId="478"/>
          <ac:picMkLst>
            <pc:docMk/>
            <pc:sldMk cId="758591454" sldId="411"/>
            <ac:picMk id="16386" creationId="{00000000-0000-0000-0000-000000000000}"/>
          </ac:picMkLst>
        </pc:picChg>
      </pc:sldChg>
      <pc:sldChg chg="addSp delSp modSp mod">
        <pc:chgData name="Bethany Bolen" userId="8e338a04f9f07398" providerId="LiveId" clId="{EDDFCF79-30A0-4181-ADE7-E4DB4AB4258B}" dt="2020-09-05T03:46:24.261" v="50" actId="1076"/>
        <pc:sldMkLst>
          <pc:docMk/>
          <pc:sldMk cId="1418122379" sldId="416"/>
        </pc:sldMkLst>
        <pc:picChg chg="add mod ord">
          <ac:chgData name="Bethany Bolen" userId="8e338a04f9f07398" providerId="LiveId" clId="{EDDFCF79-30A0-4181-ADE7-E4DB4AB4258B}" dt="2020-09-05T03:46:24.261" v="50" actId="1076"/>
          <ac:picMkLst>
            <pc:docMk/>
            <pc:sldMk cId="1418122379" sldId="416"/>
            <ac:picMk id="6" creationId="{5CC53084-1A2E-4A02-AFCF-23B189EA9737}"/>
          </ac:picMkLst>
        </pc:picChg>
        <pc:picChg chg="del">
          <ac:chgData name="Bethany Bolen" userId="8e338a04f9f07398" providerId="LiveId" clId="{EDDFCF79-30A0-4181-ADE7-E4DB4AB4258B}" dt="2020-09-05T03:46:11.121" v="49" actId="478"/>
          <ac:picMkLst>
            <pc:docMk/>
            <pc:sldMk cId="1418122379" sldId="416"/>
            <ac:picMk id="3075" creationId="{00000000-0000-0000-0000-000000000000}"/>
          </ac:picMkLst>
        </pc:picChg>
      </pc:sldChg>
      <pc:sldChg chg="addSp delSp modSp mod">
        <pc:chgData name="Bethany Bolen" userId="8e338a04f9f07398" providerId="LiveId" clId="{EDDFCF79-30A0-4181-ADE7-E4DB4AB4258B}" dt="2020-09-05T03:45:45.474" v="35" actId="478"/>
        <pc:sldMkLst>
          <pc:docMk/>
          <pc:sldMk cId="2822818881" sldId="417"/>
        </pc:sldMkLst>
        <pc:picChg chg="del">
          <ac:chgData name="Bethany Bolen" userId="8e338a04f9f07398" providerId="LiveId" clId="{EDDFCF79-30A0-4181-ADE7-E4DB4AB4258B}" dt="2020-09-05T03:45:45.474" v="35" actId="478"/>
          <ac:picMkLst>
            <pc:docMk/>
            <pc:sldMk cId="2822818881" sldId="417"/>
            <ac:picMk id="5" creationId="{00000000-0000-0000-0000-000000000000}"/>
          </ac:picMkLst>
        </pc:picChg>
        <pc:picChg chg="add mod ord">
          <ac:chgData name="Bethany Bolen" userId="8e338a04f9f07398" providerId="LiveId" clId="{EDDFCF79-30A0-4181-ADE7-E4DB4AB4258B}" dt="2020-09-05T03:45:44.252" v="34" actId="167"/>
          <ac:picMkLst>
            <pc:docMk/>
            <pc:sldMk cId="2822818881" sldId="417"/>
            <ac:picMk id="7" creationId="{BEF01AA2-7707-4E41-AA36-6333E38AC949}"/>
          </ac:picMkLst>
        </pc:picChg>
      </pc:sldChg>
      <pc:sldChg chg="addSp delSp modSp mod">
        <pc:chgData name="Bethany Bolen" userId="8e338a04f9f07398" providerId="LiveId" clId="{EDDFCF79-30A0-4181-ADE7-E4DB4AB4258B}" dt="2020-09-05T03:45:55.638" v="42" actId="171"/>
        <pc:sldMkLst>
          <pc:docMk/>
          <pc:sldMk cId="4148778210" sldId="418"/>
        </pc:sldMkLst>
        <pc:picChg chg="add mod ord">
          <ac:chgData name="Bethany Bolen" userId="8e338a04f9f07398" providerId="LiveId" clId="{EDDFCF79-30A0-4181-ADE7-E4DB4AB4258B}" dt="2020-09-05T03:45:55.638" v="42" actId="171"/>
          <ac:picMkLst>
            <pc:docMk/>
            <pc:sldMk cId="4148778210" sldId="418"/>
            <ac:picMk id="12" creationId="{DDBAA008-C8D8-4EA5-9F47-7732F5508061}"/>
          </ac:picMkLst>
        </pc:picChg>
        <pc:picChg chg="del">
          <ac:chgData name="Bethany Bolen" userId="8e338a04f9f07398" providerId="LiveId" clId="{EDDFCF79-30A0-4181-ADE7-E4DB4AB4258B}" dt="2020-09-05T03:45:50.201" v="36" actId="478"/>
          <ac:picMkLst>
            <pc:docMk/>
            <pc:sldMk cId="4148778210" sldId="418"/>
            <ac:picMk id="2050" creationId="{00000000-0000-0000-0000-000000000000}"/>
          </ac:picMkLst>
        </pc:picChg>
      </pc:sldChg>
      <pc:sldChg chg="addSp delSp modSp mod">
        <pc:chgData name="Bethany Bolen" userId="8e338a04f9f07398" providerId="LiveId" clId="{EDDFCF79-30A0-4181-ADE7-E4DB4AB4258B}" dt="2020-09-05T03:46:40.830" v="57" actId="27614"/>
        <pc:sldMkLst>
          <pc:docMk/>
          <pc:sldMk cId="1559330516" sldId="420"/>
        </pc:sldMkLst>
        <pc:picChg chg="add mod">
          <ac:chgData name="Bethany Bolen" userId="8e338a04f9f07398" providerId="LiveId" clId="{EDDFCF79-30A0-4181-ADE7-E4DB4AB4258B}" dt="2020-09-05T03:46:40.830" v="57" actId="27614"/>
          <ac:picMkLst>
            <pc:docMk/>
            <pc:sldMk cId="1559330516" sldId="420"/>
            <ac:picMk id="7" creationId="{1546F9E2-374F-4190-A7DB-5E1AF8707F95}"/>
          </ac:picMkLst>
        </pc:picChg>
        <pc:picChg chg="del">
          <ac:chgData name="Bethany Bolen" userId="8e338a04f9f07398" providerId="LiveId" clId="{EDDFCF79-30A0-4181-ADE7-E4DB4AB4258B}" dt="2020-09-05T03:46:37.779" v="55" actId="478"/>
          <ac:picMkLst>
            <pc:docMk/>
            <pc:sldMk cId="1559330516" sldId="420"/>
            <ac:picMk id="4098" creationId="{00000000-0000-0000-0000-000000000000}"/>
          </ac:picMkLst>
        </pc:picChg>
      </pc:sldChg>
      <pc:sldChg chg="addSp delSp modSp mod">
        <pc:chgData name="Bethany Bolen" userId="8e338a04f9f07398" providerId="LiveId" clId="{EDDFCF79-30A0-4181-ADE7-E4DB4AB4258B}" dt="2020-09-05T03:46:55.008" v="64" actId="478"/>
        <pc:sldMkLst>
          <pc:docMk/>
          <pc:sldMk cId="1996035845" sldId="421"/>
        </pc:sldMkLst>
        <pc:picChg chg="add mod ord">
          <ac:chgData name="Bethany Bolen" userId="8e338a04f9f07398" providerId="LiveId" clId="{EDDFCF79-30A0-4181-ADE7-E4DB4AB4258B}" dt="2020-09-05T03:46:53.932" v="63" actId="167"/>
          <ac:picMkLst>
            <pc:docMk/>
            <pc:sldMk cId="1996035845" sldId="421"/>
            <ac:picMk id="6" creationId="{A165D0EE-FB36-4C1A-8D06-120DDDD5E2D0}"/>
          </ac:picMkLst>
        </pc:picChg>
        <pc:picChg chg="del">
          <ac:chgData name="Bethany Bolen" userId="8e338a04f9f07398" providerId="LiveId" clId="{EDDFCF79-30A0-4181-ADE7-E4DB4AB4258B}" dt="2020-09-05T03:46:55.008" v="64" actId="478"/>
          <ac:picMkLst>
            <pc:docMk/>
            <pc:sldMk cId="1996035845" sldId="421"/>
            <ac:picMk id="1026" creationId="{00000000-0000-0000-0000-000000000000}"/>
          </ac:picMkLst>
        </pc:picChg>
      </pc:sldChg>
      <pc:sldChg chg="addSp delSp modSp mod">
        <pc:chgData name="Bethany Bolen" userId="8e338a04f9f07398" providerId="LiveId" clId="{EDDFCF79-30A0-4181-ADE7-E4DB4AB4258B}" dt="2020-09-05T03:49:17.092" v="115" actId="478"/>
        <pc:sldMkLst>
          <pc:docMk/>
          <pc:sldMk cId="517053241" sldId="425"/>
        </pc:sldMkLst>
        <pc:picChg chg="add mod ord">
          <ac:chgData name="Bethany Bolen" userId="8e338a04f9f07398" providerId="LiveId" clId="{EDDFCF79-30A0-4181-ADE7-E4DB4AB4258B}" dt="2020-09-05T03:49:15.741" v="114" actId="167"/>
          <ac:picMkLst>
            <pc:docMk/>
            <pc:sldMk cId="517053241" sldId="425"/>
            <ac:picMk id="6" creationId="{1CDA45C6-B80F-43F3-A799-D9249C94874F}"/>
          </ac:picMkLst>
        </pc:picChg>
        <pc:picChg chg="del">
          <ac:chgData name="Bethany Bolen" userId="8e338a04f9f07398" providerId="LiveId" clId="{EDDFCF79-30A0-4181-ADE7-E4DB4AB4258B}" dt="2020-09-05T03:49:17.092" v="115" actId="478"/>
          <ac:picMkLst>
            <pc:docMk/>
            <pc:sldMk cId="517053241" sldId="425"/>
            <ac:picMk id="8195" creationId="{00000000-0000-0000-0000-000000000000}"/>
          </ac:picMkLst>
        </pc:picChg>
      </pc:sldChg>
      <pc:sldChg chg="addSp delSp modSp mod">
        <pc:chgData name="Bethany Bolen" userId="8e338a04f9f07398" providerId="LiveId" clId="{EDDFCF79-30A0-4181-ADE7-E4DB4AB4258B}" dt="2020-09-05T03:49:48.258" v="133" actId="478"/>
        <pc:sldMkLst>
          <pc:docMk/>
          <pc:sldMk cId="1231191903" sldId="429"/>
        </pc:sldMkLst>
        <pc:picChg chg="del">
          <ac:chgData name="Bethany Bolen" userId="8e338a04f9f07398" providerId="LiveId" clId="{EDDFCF79-30A0-4181-ADE7-E4DB4AB4258B}" dt="2020-09-05T03:49:48.258" v="133" actId="478"/>
          <ac:picMkLst>
            <pc:docMk/>
            <pc:sldMk cId="1231191903" sldId="429"/>
            <ac:picMk id="6" creationId="{00000000-0000-0000-0000-000000000000}"/>
          </ac:picMkLst>
        </pc:picChg>
        <pc:picChg chg="add mod ord">
          <ac:chgData name="Bethany Bolen" userId="8e338a04f9f07398" providerId="LiveId" clId="{EDDFCF79-30A0-4181-ADE7-E4DB4AB4258B}" dt="2020-09-05T03:49:47.224" v="132" actId="167"/>
          <ac:picMkLst>
            <pc:docMk/>
            <pc:sldMk cId="1231191903" sldId="429"/>
            <ac:picMk id="7" creationId="{85BF6888-070E-4365-8A0D-453A54EDACEB}"/>
          </ac:picMkLst>
        </pc:picChg>
      </pc:sldChg>
      <pc:sldChg chg="addSp delSp modSp mod">
        <pc:chgData name="Bethany Bolen" userId="8e338a04f9f07398" providerId="LiveId" clId="{EDDFCF79-30A0-4181-ADE7-E4DB4AB4258B}" dt="2020-09-05T03:50:03.434" v="136" actId="167"/>
        <pc:sldMkLst>
          <pc:docMk/>
          <pc:sldMk cId="386356374" sldId="430"/>
        </pc:sldMkLst>
        <pc:picChg chg="add ord">
          <ac:chgData name="Bethany Bolen" userId="8e338a04f9f07398" providerId="LiveId" clId="{EDDFCF79-30A0-4181-ADE7-E4DB4AB4258B}" dt="2020-09-05T03:50:03.434" v="136" actId="167"/>
          <ac:picMkLst>
            <pc:docMk/>
            <pc:sldMk cId="386356374" sldId="430"/>
            <ac:picMk id="5" creationId="{0255168A-48D8-494B-8B01-0F6DE0A806ED}"/>
          </ac:picMkLst>
        </pc:picChg>
        <pc:picChg chg="del">
          <ac:chgData name="Bethany Bolen" userId="8e338a04f9f07398" providerId="LiveId" clId="{EDDFCF79-30A0-4181-ADE7-E4DB4AB4258B}" dt="2020-09-05T03:49:59.673" v="134" actId="478"/>
          <ac:picMkLst>
            <pc:docMk/>
            <pc:sldMk cId="386356374" sldId="430"/>
            <ac:picMk id="6" creationId="{00000000-0000-0000-0000-000000000000}"/>
          </ac:picMkLst>
        </pc:picChg>
      </pc:sldChg>
      <pc:sldChg chg="addSp delSp modSp mod">
        <pc:chgData name="Bethany Bolen" userId="8e338a04f9f07398" providerId="LiveId" clId="{EDDFCF79-30A0-4181-ADE7-E4DB4AB4258B}" dt="2020-09-05T03:50:39.186" v="185" actId="732"/>
        <pc:sldMkLst>
          <pc:docMk/>
          <pc:sldMk cId="3547324999" sldId="431"/>
        </pc:sldMkLst>
        <pc:picChg chg="add mod ord modCrop">
          <ac:chgData name="Bethany Bolen" userId="8e338a04f9f07398" providerId="LiveId" clId="{EDDFCF79-30A0-4181-ADE7-E4DB4AB4258B}" dt="2020-09-05T03:50:39.186" v="185" actId="732"/>
          <ac:picMkLst>
            <pc:docMk/>
            <pc:sldMk cId="3547324999" sldId="431"/>
            <ac:picMk id="6" creationId="{B1AD6EA2-24C7-47DB-82E1-0A14853D7887}"/>
          </ac:picMkLst>
        </pc:picChg>
        <pc:picChg chg="del">
          <ac:chgData name="Bethany Bolen" userId="8e338a04f9f07398" providerId="LiveId" clId="{EDDFCF79-30A0-4181-ADE7-E4DB4AB4258B}" dt="2020-09-05T03:50:16.113" v="141" actId="478"/>
          <ac:picMkLst>
            <pc:docMk/>
            <pc:sldMk cId="3547324999" sldId="431"/>
            <ac:picMk id="7" creationId="{00000000-0000-0000-0000-000000000000}"/>
          </ac:picMkLst>
        </pc:picChg>
      </pc:sldChg>
      <pc:sldChg chg="addSp delSp modSp mod">
        <pc:chgData name="Bethany Bolen" userId="8e338a04f9f07398" providerId="LiveId" clId="{EDDFCF79-30A0-4181-ADE7-E4DB4AB4258B}" dt="2020-09-05T03:50:50.887" v="188" actId="167"/>
        <pc:sldMkLst>
          <pc:docMk/>
          <pc:sldMk cId="3513704226" sldId="432"/>
        </pc:sldMkLst>
        <pc:picChg chg="del">
          <ac:chgData name="Bethany Bolen" userId="8e338a04f9f07398" providerId="LiveId" clId="{EDDFCF79-30A0-4181-ADE7-E4DB4AB4258B}" dt="2020-09-05T03:50:47.428" v="186" actId="478"/>
          <ac:picMkLst>
            <pc:docMk/>
            <pc:sldMk cId="3513704226" sldId="432"/>
            <ac:picMk id="5" creationId="{00000000-0000-0000-0000-000000000000}"/>
          </ac:picMkLst>
        </pc:picChg>
        <pc:picChg chg="add ord">
          <ac:chgData name="Bethany Bolen" userId="8e338a04f9f07398" providerId="LiveId" clId="{EDDFCF79-30A0-4181-ADE7-E4DB4AB4258B}" dt="2020-09-05T03:50:50.887" v="188" actId="167"/>
          <ac:picMkLst>
            <pc:docMk/>
            <pc:sldMk cId="3513704226" sldId="432"/>
            <ac:picMk id="6" creationId="{F87D8C0B-C721-419B-9CBD-49968BD026D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12/26/2021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digitalcollections.nypl.org/items/510d47dc-472a-a3d9-e040-e00a18064a99"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digitalcollections.nypl.org/items/510d47dc-4744-a3d9-e040-e00a18064a99" TargetMode="External"/><Relationship Id="rId2" Type="http://schemas.openxmlformats.org/officeDocument/2006/relationships/slide" Target="../slides/slide25.xml"/><Relationship Id="rId1" Type="http://schemas.openxmlformats.org/officeDocument/2006/relationships/notesMaster" Target="../notesMasters/notesMaster1.xml"/><Relationship Id="rId6" Type="http://schemas.openxmlformats.org/officeDocument/2006/relationships/hyperlink" Target="NULL" TargetMode="External"/><Relationship Id="rId5" Type="http://schemas.openxmlformats.org/officeDocument/2006/relationships/hyperlink" Target="NULL" TargetMode="External"/><Relationship Id="rId4" Type="http://schemas.openxmlformats.org/officeDocument/2006/relationships/hyperlink" Target="NULL"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digitalcollections.nypl.org/items/510d47dc-4751-a3d9-e040-e00a18064a99"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digitalcollections.nypl.org/items/510d47dc-4733-a3d9-e040-e00a18064a99"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digitalcollections.nypl.org/items/510d47dc-474e-a3d9-e040-e00a18064a99"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set of woven saddlebags was photographed at the Eretz Israel Museum in Tel Aviv.</a:t>
            </a:r>
          </a:p>
          <a:p>
            <a:endParaRPr lang="en-US" dirty="0"/>
          </a:p>
          <a:p>
            <a:r>
              <a:rPr lang="en-US" dirty="0"/>
              <a:t>tb031114598</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Bread</a:t>
            </a:r>
            <a:r>
              <a:rPr lang="en-US" sz="1200" b="0" i="0" kern="1200" baseline="0" dirty="0">
                <a:solidFill>
                  <a:schemeClr val="tx1"/>
                </a:solidFill>
                <a:effectLst/>
                <a:latin typeface="+mn-lt"/>
                <a:ea typeface="+mn-ea"/>
                <a:cs typeface="+mn-cs"/>
              </a:rPr>
              <a:t> loaves of this period were likely quite similar to the round loaves seen in this photo. </a:t>
            </a:r>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mat01247</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gs090094c18</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tb081805430</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identification of the “summer fruits” (Heb. </a:t>
            </a:r>
            <a:r>
              <a:rPr lang="en-US" i="1" dirty="0" err="1"/>
              <a:t>qayits</a:t>
            </a:r>
            <a:r>
              <a:rPr lang="en-US" dirty="0"/>
              <a:t>, </a:t>
            </a:r>
            <a:r>
              <a:rPr lang="he-IL" sz="1200" b="0" i="0" u="none" strike="noStrike" kern="1200" baseline="0" dirty="0">
                <a:solidFill>
                  <a:schemeClr val="tx1"/>
                </a:solidFill>
                <a:latin typeface="+mn-lt"/>
                <a:ea typeface="+mn-ea"/>
                <a:cs typeface="+mn-cs"/>
              </a:rPr>
              <a:t>קַיִץ</a:t>
            </a:r>
            <a:r>
              <a:rPr lang="en-US" dirty="0"/>
              <a:t>) is uncertain,</a:t>
            </a:r>
            <a:r>
              <a:rPr lang="en-US" baseline="0" dirty="0"/>
              <a:t> but there are a number of possibilities. Among the possible fruits that would have ripened in the summer and are known to have been available in this region during the Iron Age would be figs, early grapes, dates, olives, and perhaps melons.</a:t>
            </a:r>
            <a:endParaRPr lang="en-US" dirty="0"/>
          </a:p>
          <a:p>
            <a:endParaRPr lang="en-US" dirty="0"/>
          </a:p>
          <a:p>
            <a:r>
              <a:rPr lang="en-US" dirty="0"/>
              <a:t>tb110500394</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1929 and 1946.</a:t>
            </a:r>
          </a:p>
          <a:p>
            <a:endParaRPr lang="en-US" sz="1200" b="0" i="0" kern="1200" dirty="0">
              <a:solidFill>
                <a:schemeClr val="tx1"/>
              </a:solidFill>
              <a:effectLst/>
              <a:latin typeface="+mn-lt"/>
              <a:ea typeface="+mn-ea"/>
              <a:cs typeface="+mn-cs"/>
            </a:endParaRPr>
          </a:p>
          <a:p>
            <a:r>
              <a:rPr lang="en-US" dirty="0"/>
              <a:t>mat06084</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possible that the “jug” (Heb. </a:t>
            </a:r>
            <a:r>
              <a:rPr lang="en-US" i="1" dirty="0" err="1"/>
              <a:t>nebel</a:t>
            </a:r>
            <a:r>
              <a:rPr lang="en-US" dirty="0"/>
              <a:t>, </a:t>
            </a:r>
            <a:r>
              <a:rPr lang="he-IL" sz="1200" b="0" i="0" u="none" strike="noStrike" kern="1200" baseline="0" dirty="0">
                <a:solidFill>
                  <a:schemeClr val="tx1"/>
                </a:solidFill>
                <a:latin typeface="+mn-lt"/>
                <a:ea typeface="+mn-ea"/>
                <a:cs typeface="+mn-cs"/>
              </a:rPr>
              <a:t>נֵבֶל</a:t>
            </a:r>
            <a:r>
              <a:rPr lang="en-US" dirty="0"/>
              <a:t>) of wine was a clay jar, perhaps</a:t>
            </a:r>
            <a:r>
              <a:rPr lang="en-US" baseline="0" dirty="0"/>
              <a:t> similar to those shown here. There is archaeological evidence that wine was sometimes stored in clay jars, although the transport of such jars could be difficult, depending on the size. </a:t>
            </a:r>
            <a:r>
              <a:rPr lang="en-US" dirty="0"/>
              <a:t>These two jars with a donkey saddle were photographed at the Eretz Israel Museum in Tel Aviv.</a:t>
            </a:r>
          </a:p>
          <a:p>
            <a:endParaRPr lang="en-US" dirty="0"/>
          </a:p>
          <a:p>
            <a:r>
              <a:rPr lang="en-US" dirty="0"/>
              <a:t>tb061804705</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also possible that the “jug” of wine was a</a:t>
            </a:r>
            <a:r>
              <a:rPr lang="en-US" baseline="0" dirty="0"/>
              <a:t> wineskin, which was also a common method for storing and moving wine. </a:t>
            </a:r>
            <a:r>
              <a:rPr lang="en-US" dirty="0"/>
              <a:t>This</a:t>
            </a:r>
            <a:r>
              <a:rPr lang="en-US" baseline="0" dirty="0"/>
              <a:t> American Colony photo was taken </a:t>
            </a:r>
            <a:r>
              <a:rPr lang="en-US" dirty="0"/>
              <a:t>between 1898 and 1946.</a:t>
            </a:r>
            <a:endParaRPr lang="en-US" baseline="0" dirty="0"/>
          </a:p>
          <a:p>
            <a:endParaRPr lang="en-US" baseline="0" dirty="0"/>
          </a:p>
          <a:p>
            <a:r>
              <a:rPr lang="en-US" dirty="0"/>
              <a:t>mat05928</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2501184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illustrates the large size of a goatskin used as a wineskin. It was photographed at the Cincinnati Art Museum.</a:t>
            </a:r>
          </a:p>
          <a:p>
            <a:endParaRPr lang="en-US" dirty="0"/>
          </a:p>
          <a:p>
            <a:r>
              <a:rPr lang="en-US" dirty="0"/>
              <a:t>adr1709106110c</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25011849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group must have included some who would have had difficulty with travelling long distances on foot, whether because of age,</a:t>
            </a:r>
            <a:r>
              <a:rPr lang="en-US" baseline="0" dirty="0"/>
              <a:t> infirmity, or youthfulness.</a:t>
            </a:r>
            <a:endParaRPr lang="en-US" dirty="0"/>
          </a:p>
          <a:p>
            <a:endParaRPr lang="en-US" dirty="0"/>
          </a:p>
          <a:p>
            <a:r>
              <a:rPr lang="en-US" dirty="0"/>
              <a:t>tb113006671</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2592731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b="0" dirty="0">
                <a:solidFill>
                  <a:srgbClr val="000000"/>
                </a:solidFill>
              </a:rPr>
              <a:t>David’s route had taken him from the City of David, across the Kidron (2 Sam 15:23), and up over the Mount of Olives (2 Sam 15:30). The place where he crossed over was</a:t>
            </a:r>
            <a:r>
              <a:rPr lang="en-US" b="0" baseline="0" dirty="0">
                <a:solidFill>
                  <a:srgbClr val="000000"/>
                </a:solidFill>
              </a:rPr>
              <a:t> identified as “the place where God was worshipped” (2 Sam 15:32). The natural identification of this site is the former home of the tabernacle, at the village of Nob. Although the location of Nob is not certain, the geographical details preserved in various biblical narratives indicate that it may be located at Umm et-Tala, on the grounds of the Augusta Victoria Hospital. This is located along the route one would take from Jerusalem to the fords at Jericho by way of the Ascent of Adummim. It is also located prior to the place where this same route passes by </a:t>
            </a:r>
            <a:r>
              <a:rPr lang="en-US" b="0" baseline="0" dirty="0" err="1">
                <a:solidFill>
                  <a:srgbClr val="000000"/>
                </a:solidFill>
              </a:rPr>
              <a:t>Bahurim</a:t>
            </a:r>
            <a:r>
              <a:rPr lang="en-US" b="0" baseline="0" dirty="0">
                <a:solidFill>
                  <a:srgbClr val="000000"/>
                </a:solidFill>
              </a:rPr>
              <a:t> (2 Sam 16:5). The next slide includes labels.</a:t>
            </a:r>
            <a:endParaRPr lang="en-US" b="0" dirty="0">
              <a:solidFill>
                <a:srgbClr val="000000"/>
              </a:solidFill>
            </a:endParaRPr>
          </a:p>
          <a:p>
            <a:pPr marL="0" indent="0" eaLnBrk="1" hangingPunct="1"/>
            <a:endParaRPr lang="en-US" b="0" dirty="0">
              <a:solidFill>
                <a:srgbClr val="000000"/>
              </a:solidFill>
            </a:endParaRPr>
          </a:p>
          <a:p>
            <a:pPr marL="0" indent="0" eaLnBrk="1" hangingPunct="1"/>
            <a:r>
              <a:rPr lang="en-US" b="0" dirty="0">
                <a:solidFill>
                  <a:srgbClr val="000000"/>
                </a:solidFill>
              </a:rPr>
              <a:t>ws012017060</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a:t>
            </a:r>
            <a:r>
              <a:rPr lang="en-US" dirty="0"/>
              <a:t>1934 and 1939</a:t>
            </a:r>
            <a:r>
              <a:rPr lang="en-US" sz="1200" b="0" i="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mat19007</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863280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worth noting that </a:t>
            </a:r>
            <a:r>
              <a:rPr lang="en-US" baseline="0" dirty="0"/>
              <a:t>the donkey was considered a royal animal (cf. Judg 10:4; 12:14; </a:t>
            </a:r>
            <a:r>
              <a:rPr lang="en-US" baseline="0" dirty="0" err="1"/>
              <a:t>Zech</a:t>
            </a:r>
            <a:r>
              <a:rPr lang="en-US" baseline="0" dirty="0"/>
              <a:t> 9:9; Matt 21:5). </a:t>
            </a:r>
            <a:r>
              <a:rPr lang="en-US" sz="1200" b="0" i="0" kern="1200" dirty="0">
                <a:solidFill>
                  <a:schemeClr val="tx1"/>
                </a:solidFill>
                <a:effectLst/>
                <a:latin typeface="+mn-lt"/>
                <a:ea typeface="+mn-ea"/>
                <a:cs typeface="+mn-cs"/>
              </a:rPr>
              <a:t>This American Colony photograph was taken between </a:t>
            </a:r>
            <a:r>
              <a:rPr lang="en-US" dirty="0"/>
              <a:t>1934 and 1939</a:t>
            </a:r>
            <a:r>
              <a:rPr lang="en-US" sz="1200" b="0" i="0" kern="1200" dirty="0">
                <a:solidFill>
                  <a:schemeClr val="tx1"/>
                </a:solidFill>
                <a:effectLst/>
                <a:latin typeface="+mn-lt"/>
                <a:ea typeface="+mn-ea"/>
                <a:cs typeface="+mn-cs"/>
              </a:rPr>
              <a: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mat04163</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863280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figurine was one of the grave goods</a:t>
            </a:r>
            <a:r>
              <a:rPr lang="en-US" baseline="0" dirty="0">
                <a:solidFill>
                  <a:srgbClr val="000000"/>
                </a:solidFill>
                <a:latin typeface="Calibri"/>
              </a:rPr>
              <a:t> recovered from the tomb of a child at </a:t>
            </a:r>
            <a:r>
              <a:rPr lang="en-US" baseline="0" dirty="0" err="1">
                <a:solidFill>
                  <a:srgbClr val="000000"/>
                </a:solidFill>
                <a:latin typeface="Calibri"/>
              </a:rPr>
              <a:t>Emporiae</a:t>
            </a:r>
            <a:r>
              <a:rPr lang="en-US" baseline="0" dirty="0">
                <a:solidFill>
                  <a:srgbClr val="000000"/>
                </a:solidFill>
                <a:latin typeface="Calibri"/>
              </a:rPr>
              <a:t>. It was photographed at the </a:t>
            </a:r>
            <a:r>
              <a:rPr lang="en-US" dirty="0" err="1">
                <a:solidFill>
                  <a:srgbClr val="000000"/>
                </a:solidFill>
                <a:latin typeface="Calibri"/>
              </a:rPr>
              <a:t>Emporiae</a:t>
            </a:r>
            <a:r>
              <a:rPr lang="en-US" dirty="0">
                <a:solidFill>
                  <a:srgbClr val="000000"/>
                </a:solidFill>
                <a:latin typeface="Calibri"/>
              </a:rPr>
              <a:t> </a:t>
            </a:r>
            <a:r>
              <a:rPr lang="en-US" dirty="0">
                <a:solidFill>
                  <a:srgbClr val="000000"/>
                </a:solidFill>
                <a:latin typeface="+mn-lt"/>
              </a:rPr>
              <a:t>Museum in </a:t>
            </a:r>
            <a:r>
              <a:rPr lang="en-US" dirty="0" err="1">
                <a:solidFill>
                  <a:srgbClr val="000000"/>
                </a:solidFill>
                <a:latin typeface="+mn-lt"/>
              </a:rPr>
              <a:t>Empúries</a:t>
            </a:r>
            <a:r>
              <a:rPr lang="en-US" dirty="0">
                <a:solidFill>
                  <a:srgbClr val="000000"/>
                </a:solidFill>
                <a:latin typeface="+mn-lt"/>
              </a:rPr>
              <a:t>,</a:t>
            </a:r>
            <a:r>
              <a:rPr lang="en-US" baseline="0" dirty="0">
                <a:solidFill>
                  <a:srgbClr val="000000"/>
                </a:solidFill>
                <a:latin typeface="+mn-lt"/>
              </a:rPr>
              <a:t> Spain.</a:t>
            </a:r>
            <a:endParaRPr lang="en-US" dirty="0"/>
          </a:p>
          <a:p>
            <a:endParaRPr lang="en-US" dirty="0">
              <a:solidFill>
                <a:srgbClr val="000000"/>
              </a:solidFill>
              <a:latin typeface="Calibri"/>
            </a:endParaRPr>
          </a:p>
          <a:p>
            <a:r>
              <a:rPr lang="en-US" dirty="0"/>
              <a:t>tb092219081</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30390613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://digitalcollections.nypl.org/items/510d47dc-472a-a3d9-e040-e00a18064a99</a:t>
            </a:r>
            <a:endParaRPr lang="en-US" dirty="0"/>
          </a:p>
          <a:p>
            <a:endParaRPr lang="en-US" dirty="0">
              <a:latin typeface="Calibri"/>
            </a:endParaRPr>
          </a:p>
          <a:p>
            <a:r>
              <a:rPr lang="en-US" dirty="0"/>
              <a:t>nypl494728</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0390613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comes from the mastaba chapel of </a:t>
            </a:r>
            <a:r>
              <a:rPr lang="en-US" dirty="0" err="1"/>
              <a:t>Hetepherakhty</a:t>
            </a:r>
            <a:r>
              <a:rPr lang="en-US" dirty="0"/>
              <a:t> at Saqqara.</a:t>
            </a:r>
            <a:r>
              <a:rPr lang="en-US" baseline="0" dirty="0"/>
              <a:t> It </a:t>
            </a:r>
            <a:r>
              <a:rPr lang="en-US" dirty="0"/>
              <a:t>was </a:t>
            </a:r>
            <a:r>
              <a:rPr lang="en-US" baseline="0" dirty="0"/>
              <a:t>photographed at the </a:t>
            </a:r>
            <a:r>
              <a:rPr lang="en-US" dirty="0"/>
              <a:t>National Museum of Antiquities (Rijksmuseum van Oudheden) in Leiden.</a:t>
            </a:r>
          </a:p>
          <a:p>
            <a:endParaRPr lang="en-US" dirty="0"/>
          </a:p>
          <a:p>
            <a:r>
              <a:rPr lang="en-US" dirty="0"/>
              <a:t>adr1805206154</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7607407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comes from Sir Austen Henry Layard, </a:t>
            </a:r>
            <a:r>
              <a:rPr lang="en-US" i="1" dirty="0"/>
              <a:t>Second Series of the Monuments of Nineveh</a:t>
            </a:r>
            <a:r>
              <a:rPr lang="en-US" dirty="0"/>
              <a:t>, published in 1853. Public domain, from The New York Public Library, </a:t>
            </a:r>
            <a:r>
              <a:rPr lang="en-US" dirty="0">
                <a:hlinkClick r:id="rId3">
                  <a:extLst>
                    <a:ext uri="{A12FA001-AC4F-418D-AE19-62706E023703}">
                      <ahyp:hlinkClr xmlns:ahyp="http://schemas.microsoft.com/office/drawing/2018/hyperlinkcolor" val="tx"/>
                    </a:ext>
                  </a:extLst>
                </a:hlinkClick>
              </a:rPr>
              <a:t>http</a:t>
            </a:r>
            <a:r>
              <a:rPr lang="en-US" dirty="0">
                <a:hlinkClick r:id="rId4" invalidUrl="http://://digitalcollections.nypl.org/items/510d47dc-4744-a3d9-e040-e00a18064a99">
                  <a:extLst>
                    <a:ext uri="{A12FA001-AC4F-418D-AE19-62706E023703}">
                      <ahyp:hlinkClr xmlns:ahyp="http://schemas.microsoft.com/office/drawing/2018/hyperlinkcolor" val="tx"/>
                    </a:ext>
                  </a:extLst>
                </a:hlinkClick>
              </a:rPr>
              <a:t>://</a:t>
            </a:r>
            <a:r>
              <a:rPr lang="en-US" dirty="0">
                <a:hlinkClick r:id="rId5" invalidUrl="http://://digitalcollections.nypl.org/items/510d47dc-4744-a3d9-e040-e00a18064a99">
                  <a:extLst>
                    <a:ext uri="{A12FA001-AC4F-418D-AE19-62706E023703}">
                      <ahyp:hlinkClr xmlns:ahyp="http://schemas.microsoft.com/office/drawing/2018/hyperlinkcolor" val="tx"/>
                    </a:ext>
                  </a:extLst>
                </a:hlinkClick>
              </a:rPr>
              <a:t>digitalcollections.nypl.org/items/510d47dc-4744-a3d9-e040-e00a18064a99</a:t>
            </a:r>
            <a:endParaRPr lang="en-US" dirty="0">
              <a:hlinkClick r:id="rId6" invalidUrl="http://://digitalcollections.nypl.org/items/510d47dc-4744-a3d9-e040-e00a18064a99">
                <a:extLst>
                  <a:ext uri="{A12FA001-AC4F-418D-AE19-62706E023703}">
                    <ahyp:hlinkClr xmlns:ahyp="http://schemas.microsoft.com/office/drawing/2018/hyperlinkcolor" val="tx"/>
                  </a:ext>
                </a:extLst>
              </a:hlinkClick>
            </a:endParaRPr>
          </a:p>
          <a:p>
            <a:endParaRPr lang="en-US" dirty="0"/>
          </a:p>
          <a:p>
            <a:r>
              <a:rPr lang="en-US" dirty="0"/>
              <a:t>nypl494754</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7607407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This aerial photo of the Ascent of Adummim, the likely route taken</a:t>
            </a:r>
            <a:r>
              <a:rPr lang="en-US" baseline="0" dirty="0">
                <a:solidFill>
                  <a:srgbClr val="000000"/>
                </a:solidFill>
              </a:rPr>
              <a:t> by David and his company, illustrates the very dry condition of the wilderness through which they were to travel.</a:t>
            </a: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ws022617107</a:t>
            </a:r>
            <a:endParaRPr lang="en-US" dirty="0">
              <a:solidFill>
                <a:srgbClr val="000000"/>
              </a:solidFill>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2982471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tb113006572</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2982471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“Your master’s son” is a reference to Mephibosheth,</a:t>
            </a:r>
            <a:r>
              <a:rPr lang="en-US" sz="1200" b="0" i="0" kern="1200" baseline="0" dirty="0">
                <a:solidFill>
                  <a:schemeClr val="tx1"/>
                </a:solidFill>
                <a:effectLst/>
                <a:latin typeface="+mn-lt"/>
                <a:ea typeface="+mn-ea"/>
                <a:cs typeface="+mn-cs"/>
              </a:rPr>
              <a:t> as becomes clear in the following narrative. Mephibosheth was lame in both feet and unable to walk (2 Sam 9:3), illustrated here by a group of lame beggars. </a:t>
            </a:r>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mat06348</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24814877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Ziba’s</a:t>
            </a:r>
            <a:r>
              <a:rPr lang="en-US" dirty="0"/>
              <a:t> accusation was that Mephibosheth</a:t>
            </a:r>
            <a:r>
              <a:rPr lang="en-US" baseline="0" dirty="0"/>
              <a:t> hoped for the downfall of David. Mephibosheth later contested this accusation (2 Sam 19:24-27). </a:t>
            </a:r>
            <a:r>
              <a:rPr lang="en-US" dirty="0"/>
              <a:t>This street, named after Israel’s first king, is located in the modern city built around the site where Saul’s body was hung after his suicide (1 Sam 31).</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tb011512700</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b="0" dirty="0">
                <a:solidFill>
                  <a:srgbClr val="000000"/>
                </a:solidFill>
              </a:rPr>
              <a:t>David’s route had taken him from the City of David, across the Kidron (2 Sam 15:23), and up over the Mount of Olives (2 Sam 15:30). The place where he crossed over was</a:t>
            </a:r>
            <a:r>
              <a:rPr lang="en-US" b="0" baseline="0" dirty="0">
                <a:solidFill>
                  <a:srgbClr val="000000"/>
                </a:solidFill>
              </a:rPr>
              <a:t> identified as “the place where God was worshipped” (2 Sam 15:32). The natural identification of this site is the former home of the tabernacle, at the village of Nob. Although the location of Nob is not certain, the geographical details preserved in various biblical narratives indicate that it may be located at Umm et-Tala, on the grounds of the Augusta Victoria Hospital. This is located along the route one would take from Jerusalem to the fords at Jericho by way of the Ascent of Adummim. It is also located prior to the place where this same route passes by </a:t>
            </a:r>
            <a:r>
              <a:rPr lang="en-US" b="0" baseline="0" dirty="0" err="1">
                <a:solidFill>
                  <a:srgbClr val="000000"/>
                </a:solidFill>
              </a:rPr>
              <a:t>Bahurim</a:t>
            </a:r>
            <a:r>
              <a:rPr lang="en-US" b="0" baseline="0" dirty="0">
                <a:solidFill>
                  <a:srgbClr val="000000"/>
                </a:solidFill>
              </a:rPr>
              <a:t> (2 Sam 16:5). </a:t>
            </a:r>
          </a:p>
          <a:p>
            <a:pPr marL="0" indent="0" eaLnBrk="1" hangingPunct="1"/>
            <a:endParaRPr lang="en-US" b="0" dirty="0">
              <a:solidFill>
                <a:srgbClr val="000000"/>
              </a:solidFill>
            </a:endParaRPr>
          </a:p>
          <a:p>
            <a:pPr marL="0" indent="0" eaLnBrk="1" hangingPunct="1"/>
            <a:r>
              <a:rPr lang="en-US" b="0" dirty="0">
                <a:solidFill>
                  <a:srgbClr val="000000"/>
                </a:solidFill>
              </a:rPr>
              <a:t>ws012017060</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David had given Mephibosheth</a:t>
            </a:r>
            <a:r>
              <a:rPr lang="en-US" sz="1200" baseline="0" dirty="0"/>
              <a:t> the estate formerly owned by his grandfather, King Saul. This estate was located at Saul’s hometown (and later capital) of Gibeah. Gibeah is located on a hill on the central Benjamin Plateau, about 3 miles (5 km) north of Jebus/Jerusalem. French Hill, on the northern side of modern Jerusalem, is only about 1.3 miles (2 km) south of Gibeah. This view gives some idea of the topography of the area.</a:t>
            </a:r>
          </a:p>
          <a:p>
            <a:endParaRPr lang="en-US" sz="1200" dirty="0"/>
          </a:p>
          <a:p>
            <a:r>
              <a:rPr lang="en-US" sz="1200" dirty="0"/>
              <a:t>tb051407479</a:t>
            </a:r>
            <a:endParaRPr lang="en-US" dirty="0"/>
          </a:p>
        </p:txBody>
      </p:sp>
    </p:spTree>
    <p:extLst>
      <p:ext uri="{BB962C8B-B14F-4D97-AF65-F5344CB8AC3E}">
        <p14:creationId xmlns:p14="http://schemas.microsoft.com/office/powerpoint/2010/main" val="8716015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spcBef>
                <a:spcPts val="0"/>
              </a:spcBef>
              <a:spcAft>
                <a:spcPts val="0"/>
              </a:spcAft>
              <a:buClrTx/>
              <a:buSzTx/>
              <a:buFontTx/>
              <a:buNone/>
              <a:tabLst/>
              <a:defRPr/>
            </a:pPr>
            <a:r>
              <a:rPr lang="en-US" dirty="0"/>
              <a:t>The</a:t>
            </a:r>
            <a:r>
              <a:rPr lang="en-US" baseline="0" dirty="0"/>
              <a:t> large mound visible in this photo of Gibeah was determined by archaeologists to be remnants of the fortress built by Saul. The site was excavated by William F. Albright in 1922–23. </a:t>
            </a:r>
            <a:r>
              <a:rPr lang="en-US" dirty="0"/>
              <a:t>This American Colony photograph</a:t>
            </a:r>
            <a:r>
              <a:rPr lang="en-US" baseline="0" dirty="0"/>
              <a:t> was taken in 1931. </a:t>
            </a:r>
            <a:r>
              <a:rPr lang="en-US" dirty="0">
                <a:latin typeface="Calibri" panose="020F0502020204030204" pitchFamily="34" charset="0"/>
                <a:cs typeface="Arial" pitchFamily="34" charset="0"/>
              </a:rPr>
              <a:t>The walls of the remaining tower of Saul’s fortress were still preserved to a height of 6–7 feet (1.8–2.1 m). Atop that was the later Israelite fortress. </a:t>
            </a:r>
            <a:r>
              <a:rPr lang="en-US" baseline="0" dirty="0"/>
              <a:t>These ruins have since been destroyed or covered by later construction.</a:t>
            </a:r>
            <a:endParaRPr lang="en-US" dirty="0"/>
          </a:p>
          <a:p>
            <a:endParaRPr lang="en-US" dirty="0"/>
          </a:p>
          <a:p>
            <a:r>
              <a:rPr lang="en-US" dirty="0"/>
              <a:t>mat22167</a:t>
            </a:r>
          </a:p>
        </p:txBody>
      </p:sp>
    </p:spTree>
    <p:extLst>
      <p:ext uri="{BB962C8B-B14F-4D97-AF65-F5344CB8AC3E}">
        <p14:creationId xmlns:p14="http://schemas.microsoft.com/office/powerpoint/2010/main" val="7971393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Gibeah was excavated several times in the early 20th century, the last time immediately before construction began on a palace for the king of Jordan. The shell of that unfinished building still sits atop the tell, where it displaced much of the previous archaeological remains. </a:t>
            </a:r>
            <a:r>
              <a:rPr lang="en-US" sz="1200" kern="1200" dirty="0">
                <a:solidFill>
                  <a:schemeClr val="tx1"/>
                </a:solidFill>
                <a:effectLst/>
                <a:latin typeface="+mn-lt"/>
                <a:ea typeface="+mn-ea"/>
                <a:cs typeface="+mn-cs"/>
              </a:rPr>
              <a:t>Excavations at Tell el-</a:t>
            </a:r>
            <a:r>
              <a:rPr lang="en-US" sz="1200" kern="1200" dirty="0" err="1">
                <a:solidFill>
                  <a:schemeClr val="tx1"/>
                </a:solidFill>
                <a:effectLst/>
                <a:latin typeface="+mn-lt"/>
                <a:ea typeface="+mn-ea"/>
                <a:cs typeface="+mn-cs"/>
              </a:rPr>
              <a:t>Ful</a:t>
            </a:r>
            <a:r>
              <a:rPr lang="en-US" sz="1200" kern="1200" dirty="0">
                <a:solidFill>
                  <a:schemeClr val="tx1"/>
                </a:solidFill>
                <a:effectLst/>
                <a:latin typeface="+mn-lt"/>
                <a:ea typeface="+mn-ea"/>
                <a:cs typeface="+mn-cs"/>
              </a:rPr>
              <a:t> (Gibeah of Saul) revealed remains from the Middle Bronze II, Iron I, Iron II (including Babylonian period), and Hellenistic–Byzantine periods. </a:t>
            </a:r>
            <a:endParaRPr lang="en-US" baseline="0" dirty="0"/>
          </a:p>
          <a:p>
            <a:endParaRPr lang="en-US" dirty="0"/>
          </a:p>
          <a:p>
            <a:r>
              <a:rPr lang="en-US" dirty="0"/>
              <a:t>ws092414366</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4499587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Bowing to the ground has long been recognized as a sign of respect and subservience. The relief shown here, which may depict men bowing to the Egyptian queen Nefertiti, exhibits the same posture as David,</a:t>
            </a:r>
            <a:r>
              <a:rPr lang="en-US" baseline="0" dirty="0"/>
              <a:t> but predates him by several centuries. </a:t>
            </a:r>
            <a:r>
              <a:rPr lang="en-US" dirty="0"/>
              <a:t>This image comes from The Metropolitan Museum of Art and is in the public domain. Source: https://www.metmuseum.org/art/collection/search/544059.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met544059</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5384318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Calibri"/>
              </a:rPr>
              <a:t>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hlinkClick r:id="rId3">
                  <a:extLst>
                    <a:ext uri="{A12FA001-AC4F-418D-AE19-62706E023703}">
                      <ahyp:hlinkClr xmlns:ahyp="http://schemas.microsoft.com/office/drawing/2018/hyperlinkcolor" val="tx"/>
                    </a:ext>
                  </a:extLst>
                </a:hlinkClick>
              </a:rPr>
              <a:t>http://digitalcollections.nypl.org/items/510d47dc-4751-a3d9-e040-e00a18064a99</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endParaRPr>
          </a:p>
          <a:p>
            <a:pPr>
              <a:defRPr/>
            </a:pPr>
            <a:r>
              <a:rPr lang="en-US" dirty="0"/>
              <a:t>nypl494767</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1786652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err="1"/>
              <a:t>Bahurim</a:t>
            </a:r>
            <a:r>
              <a:rPr lang="en-US" b="0" baseline="0" dirty="0"/>
              <a:t> is mentioned six times in the Bible in connection with </a:t>
            </a:r>
            <a:r>
              <a:rPr lang="en-US" b="0" baseline="0" dirty="0" err="1"/>
              <a:t>Shimei</a:t>
            </a:r>
            <a:r>
              <a:rPr lang="en-US" b="0" baseline="0" dirty="0"/>
              <a:t> cursing David (</a:t>
            </a:r>
            <a:r>
              <a:rPr lang="de-DE" b="0" baseline="0" dirty="0"/>
              <a:t>2 Sam 16:5; 17:18; 19:16; 1 Kgs 2:8; cf. also 2 Sam 23:31 where Bahurim is the home of Azmaveth</a:t>
            </a:r>
            <a:r>
              <a:rPr lang="en-US" b="0" baseline="0" dirty="0"/>
              <a:t>) and Michal’s return to David (</a:t>
            </a:r>
            <a:r>
              <a:rPr lang="de-DE" b="0" baseline="0" dirty="0"/>
              <a:t>2 Sam 3:16</a:t>
            </a:r>
            <a:r>
              <a:rPr lang="en-US" b="0" baseline="0" dirty="0"/>
              <a:t>). These references indicate that </a:t>
            </a:r>
            <a:r>
              <a:rPr lang="en-US" b="0" baseline="0" dirty="0" err="1"/>
              <a:t>Bahurim</a:t>
            </a:r>
            <a:r>
              <a:rPr lang="en-US" b="0" baseline="0" dirty="0"/>
              <a:t> should be located on or near the Mount of Olives, but east of it, along the route to the Jordan River. </a:t>
            </a:r>
            <a:r>
              <a:rPr lang="en-US" b="0" baseline="0" dirty="0" err="1"/>
              <a:t>Ras</a:t>
            </a:r>
            <a:r>
              <a:rPr lang="en-US" b="0" baseline="0" dirty="0"/>
              <a:t> </a:t>
            </a:r>
            <a:r>
              <a:rPr lang="en-US" b="0" baseline="0" dirty="0" err="1"/>
              <a:t>Tammin</a:t>
            </a:r>
            <a:r>
              <a:rPr lang="en-US" b="0" baseline="0" dirty="0"/>
              <a:t>, </a:t>
            </a:r>
            <a:r>
              <a:rPr lang="en-US" sz="1200" b="0" i="0" kern="1200" dirty="0" err="1">
                <a:solidFill>
                  <a:schemeClr val="tx1"/>
                </a:solidFill>
                <a:effectLst/>
                <a:latin typeface="+mn-lt"/>
                <a:ea typeface="+mn-ea"/>
                <a:cs typeface="+mn-cs"/>
              </a:rPr>
              <a:t>Ras</a:t>
            </a:r>
            <a:r>
              <a:rPr lang="en-US" sz="1200" b="0" i="0" kern="1200" dirty="0">
                <a:solidFill>
                  <a:schemeClr val="tx1"/>
                </a:solidFill>
                <a:effectLst/>
                <a:latin typeface="+mn-lt"/>
                <a:ea typeface="+mn-ea"/>
                <a:cs typeface="+mn-cs"/>
              </a:rPr>
              <a:t> Abu </a:t>
            </a:r>
            <a:r>
              <a:rPr lang="en-US" sz="1200" b="0" i="0" kern="1200" dirty="0" err="1">
                <a:solidFill>
                  <a:schemeClr val="tx1"/>
                </a:solidFill>
                <a:effectLst/>
                <a:latin typeface="+mn-lt"/>
                <a:ea typeface="+mn-ea"/>
                <a:cs typeface="+mn-cs"/>
              </a:rPr>
              <a:t>Kharrub</a:t>
            </a:r>
            <a:r>
              <a:rPr lang="en-US" sz="1200" b="0" i="0" kern="1200" dirty="0">
                <a:solidFill>
                  <a:schemeClr val="tx1"/>
                </a:solidFill>
                <a:effectLst/>
                <a:latin typeface="+mn-lt"/>
                <a:ea typeface="+mn-ea"/>
                <a:cs typeface="+mn-cs"/>
              </a:rPr>
              <a:t>,</a:t>
            </a:r>
            <a:r>
              <a:rPr lang="en-US" b="0" baseline="0" dirty="0"/>
              <a:t> and al-</a:t>
            </a:r>
            <a:r>
              <a:rPr lang="en-US" b="0" baseline="0" dirty="0" err="1"/>
              <a:t>Zaim</a:t>
            </a:r>
            <a:r>
              <a:rPr lang="en-US" b="0" baseline="0" dirty="0"/>
              <a:t> have been offered as possible candidates, and all three are in very close proximity to one another. All three sites have produced remains from the Iron Age II (1000–586 BC; Ras Abu </a:t>
            </a:r>
            <a:r>
              <a:rPr lang="en-US" b="0" baseline="0" dirty="0" err="1"/>
              <a:t>Kharrub</a:t>
            </a:r>
            <a:r>
              <a:rPr lang="en-US" b="0" baseline="0" dirty="0"/>
              <a:t> also has Iron I remains).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ws062415185</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err="1"/>
              <a:t>Bahurim</a:t>
            </a:r>
            <a:r>
              <a:rPr lang="en-US" b="0" baseline="0" dirty="0"/>
              <a:t> is mentioned six times in the Bible in connection with </a:t>
            </a:r>
            <a:r>
              <a:rPr lang="en-US" b="0" baseline="0" dirty="0" err="1"/>
              <a:t>Shimei</a:t>
            </a:r>
            <a:r>
              <a:rPr lang="en-US" b="0" baseline="0" dirty="0"/>
              <a:t> cursing David (</a:t>
            </a:r>
            <a:r>
              <a:rPr lang="de-DE" b="0" baseline="0" dirty="0"/>
              <a:t>2 Sam 16:5; 17:18; 19:16; 1 Kgs 2:8; cf. also 2 Sam 23:31 where Bahurim is the home of Azmaveth</a:t>
            </a:r>
            <a:r>
              <a:rPr lang="en-US" b="0" baseline="0" dirty="0"/>
              <a:t>) and Michal’s return to David (</a:t>
            </a:r>
            <a:r>
              <a:rPr lang="de-DE" b="0" baseline="0" dirty="0"/>
              <a:t>2 Sam 3:16</a:t>
            </a:r>
            <a:r>
              <a:rPr lang="en-US" b="0" baseline="0" dirty="0"/>
              <a:t>). These references indicate that Bahurim should be located on or near the Mount of Olives, but east of it, along the route to the Jordan River. Ras </a:t>
            </a:r>
            <a:r>
              <a:rPr lang="en-US" b="0" baseline="0" dirty="0" err="1"/>
              <a:t>Tammin</a:t>
            </a:r>
            <a:r>
              <a:rPr lang="en-US" b="0" baseline="0" dirty="0"/>
              <a:t>, </a:t>
            </a:r>
            <a:r>
              <a:rPr lang="en-US" sz="1200" b="0" i="0" kern="1200" dirty="0">
                <a:solidFill>
                  <a:schemeClr val="tx1"/>
                </a:solidFill>
                <a:effectLst/>
                <a:latin typeface="+mn-lt"/>
                <a:ea typeface="+mn-ea"/>
                <a:cs typeface="+mn-cs"/>
              </a:rPr>
              <a:t>Ras Abu </a:t>
            </a:r>
            <a:r>
              <a:rPr lang="en-US" sz="1200" b="0" i="0" kern="1200" dirty="0" err="1">
                <a:solidFill>
                  <a:schemeClr val="tx1"/>
                </a:solidFill>
                <a:effectLst/>
                <a:latin typeface="+mn-lt"/>
                <a:ea typeface="+mn-ea"/>
                <a:cs typeface="+mn-cs"/>
              </a:rPr>
              <a:t>Kharrub</a:t>
            </a:r>
            <a:r>
              <a:rPr lang="en-US" sz="1200" b="0" i="0" kern="1200" dirty="0">
                <a:solidFill>
                  <a:schemeClr val="tx1"/>
                </a:solidFill>
                <a:effectLst/>
                <a:latin typeface="+mn-lt"/>
                <a:ea typeface="+mn-ea"/>
                <a:cs typeface="+mn-cs"/>
              </a:rPr>
              <a:t>,</a:t>
            </a:r>
            <a:r>
              <a:rPr lang="en-US" b="0" baseline="0" dirty="0"/>
              <a:t> and al-</a:t>
            </a:r>
            <a:r>
              <a:rPr lang="en-US" b="0" baseline="0" dirty="0" err="1"/>
              <a:t>Zaim</a:t>
            </a:r>
            <a:r>
              <a:rPr lang="en-US" b="0" baseline="0" dirty="0"/>
              <a:t> have been offered as possible candidates, and all three are in very close proximity to one another. All three sites have produced remains from the Iron Age II (1000–586 BC; Ras Abu </a:t>
            </a:r>
            <a:r>
              <a:rPr lang="en-US" b="0" baseline="0" dirty="0" err="1"/>
              <a:t>Kharrub</a:t>
            </a:r>
            <a:r>
              <a:rPr lang="en-US" b="0" baseline="0" dirty="0"/>
              <a:t> also has Iron I remains).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ws062415185</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Any of these three sites could potentially be </a:t>
            </a:r>
            <a:r>
              <a:rPr lang="en-US" b="0" baseline="0" dirty="0" err="1"/>
              <a:t>Bahurim</a:t>
            </a:r>
            <a:r>
              <a:rPr lang="en-US" b="0" baseline="0" dirty="0"/>
              <a:t>; all three are located on mounds that are in close proximity to the western end of the Ascent of Adummim, the route taken by David as he left the Mount of Olives.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ws020115393</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Any of these three sites (Ras </a:t>
            </a:r>
            <a:r>
              <a:rPr lang="en-US" b="0" baseline="0" dirty="0" err="1"/>
              <a:t>Tammin</a:t>
            </a:r>
            <a:r>
              <a:rPr lang="en-US" b="0" baseline="0" dirty="0"/>
              <a:t>, Ras Abu </a:t>
            </a:r>
            <a:r>
              <a:rPr lang="en-US" b="0" baseline="0" dirty="0" err="1"/>
              <a:t>Kharrub</a:t>
            </a:r>
            <a:r>
              <a:rPr lang="en-US" b="0" baseline="0" dirty="0"/>
              <a:t>, al-Zaim) could potentially be </a:t>
            </a:r>
            <a:r>
              <a:rPr lang="en-US" b="0" baseline="0" dirty="0" err="1"/>
              <a:t>Bahurim</a:t>
            </a:r>
            <a:r>
              <a:rPr lang="en-US" b="0" baseline="0" dirty="0"/>
              <a:t>; all three are located on mounds that are in close proximity to the western end of the Ascent of Adummim, the route taken by David as he left the Mount of Olives.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ws020115393</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name </a:t>
            </a:r>
            <a:r>
              <a:rPr lang="en-US" baseline="0" dirty="0" err="1"/>
              <a:t>Shimei</a:t>
            </a:r>
            <a:r>
              <a:rPr lang="en-US" baseline="0" dirty="0"/>
              <a:t> (Heb. </a:t>
            </a:r>
            <a:r>
              <a:rPr lang="he-IL" sz="1200" b="0" i="0" u="none" strike="noStrike" kern="1200" baseline="0" dirty="0">
                <a:solidFill>
                  <a:schemeClr val="tx1"/>
                </a:solidFill>
                <a:latin typeface="+mn-lt"/>
                <a:ea typeface="+mn-ea"/>
                <a:cs typeface="+mn-cs"/>
              </a:rPr>
              <a:t>שִׁמְעִי</a:t>
            </a:r>
            <a:r>
              <a:rPr lang="en-US" baseline="0" dirty="0"/>
              <a:t>) may be a contraction of the name Shemaiah/</a:t>
            </a:r>
            <a:r>
              <a:rPr lang="en-US" baseline="0" dirty="0" err="1"/>
              <a:t>Shemayahu</a:t>
            </a:r>
            <a:r>
              <a:rPr lang="en-US" baseline="0" dirty="0"/>
              <a:t> (Heb. </a:t>
            </a:r>
            <a:r>
              <a:rPr lang="he-IL" sz="1200" b="0" i="0" u="none" strike="noStrike" kern="1200" baseline="0" dirty="0">
                <a:solidFill>
                  <a:schemeClr val="tx1"/>
                </a:solidFill>
                <a:latin typeface="+mn-lt"/>
                <a:ea typeface="+mn-ea"/>
                <a:cs typeface="+mn-cs"/>
              </a:rPr>
              <a:t>שְׁמַעְיָהוּ</a:t>
            </a:r>
            <a:r>
              <a:rPr lang="en-US" baseline="0" dirty="0"/>
              <a:t>). The shorter form has been found on a seal (Avigad </a:t>
            </a:r>
            <a:r>
              <a:rPr lang="pt-BR" sz="1200" b="0" i="0" u="none" strike="noStrike" kern="1200" baseline="0" dirty="0">
                <a:solidFill>
                  <a:schemeClr val="tx1"/>
                </a:solidFill>
                <a:latin typeface="+mn-lt"/>
                <a:ea typeface="+mn-ea"/>
                <a:cs typeface="+mn-cs"/>
              </a:rPr>
              <a:t>1976: no. 7), while the longer form appears on numerous inscriptions, including the ostracon shown here. The second line on this list reads “Shemaiah son of Malchijah” (Heb. </a:t>
            </a:r>
            <a:r>
              <a:rPr lang="he-IL" sz="1200" b="0" i="0" u="none" strike="noStrike" kern="1200" baseline="0" dirty="0">
                <a:solidFill>
                  <a:schemeClr val="tx1"/>
                </a:solidFill>
                <a:latin typeface="+mn-lt"/>
                <a:ea typeface="+mn-ea"/>
                <a:cs typeface="+mn-cs"/>
              </a:rPr>
              <a:t>שמעיהו בן מלכיהו</a:t>
            </a:r>
            <a:r>
              <a:rPr lang="en-US" sz="1200" b="0" i="0" u="none" strike="noStrike" kern="1200" baseline="0" dirty="0">
                <a:solidFill>
                  <a:schemeClr val="tx1"/>
                </a:solidFill>
                <a:latin typeface="+mn-lt"/>
                <a:ea typeface="+mn-ea"/>
                <a:cs typeface="+mn-cs"/>
              </a:rPr>
              <a:t>)</a:t>
            </a:r>
            <a:r>
              <a:rPr lang="pt-BR" sz="1200" b="0" i="0" u="none" strike="noStrike" kern="1200" baseline="0" dirty="0">
                <a:solidFill>
                  <a:schemeClr val="tx1"/>
                </a:solidFill>
                <a:latin typeface="+mn-lt"/>
                <a:ea typeface="+mn-ea"/>
                <a:cs typeface="+mn-cs"/>
              </a:rPr>
              <a:t> (</a:t>
            </a:r>
            <a:r>
              <a:rPr lang="en-US" dirty="0" err="1"/>
              <a:t>Aḥtuv</a:t>
            </a:r>
            <a:r>
              <a:rPr lang="en-US" dirty="0"/>
              <a:t> 2008: 140)</a:t>
            </a:r>
            <a:r>
              <a:rPr lang="pt-BR" sz="1200" b="0" i="0" u="none" strike="noStrike" kern="1200" baseline="0" dirty="0">
                <a:solidFill>
                  <a:schemeClr val="tx1"/>
                </a:solidFill>
                <a:latin typeface="+mn-lt"/>
                <a:ea typeface="+mn-ea"/>
                <a:cs typeface="+mn-cs"/>
              </a:rPr>
              <a:t>. This name also appears on Arad ostracon #31 and Lachish Letter #4. </a:t>
            </a:r>
            <a:r>
              <a:rPr lang="en-US" baseline="0" dirty="0"/>
              <a:t>This ostracon was photographed at the</a:t>
            </a:r>
            <a:r>
              <a:rPr lang="en-US" dirty="0"/>
              <a:t> Israel Museum. The next slide includes highlights.</a:t>
            </a:r>
          </a:p>
          <a:p>
            <a:endParaRPr lang="en-US" dirty="0"/>
          </a:p>
          <a:p>
            <a:r>
              <a:rPr lang="en-US" b="1" dirty="0"/>
              <a:t>References:</a:t>
            </a:r>
          </a:p>
          <a:p>
            <a:r>
              <a:rPr lang="en-US" dirty="0" err="1"/>
              <a:t>Aḥtuv</a:t>
            </a:r>
            <a:r>
              <a:rPr lang="en-US" dirty="0"/>
              <a:t>, Shmuel.</a:t>
            </a:r>
          </a:p>
          <a:p>
            <a:pPr marL="685800" indent="-457200">
              <a:tabLst>
                <a:tab pos="685800" algn="l"/>
              </a:tabLst>
            </a:pPr>
            <a:r>
              <a:rPr lang="en-US" dirty="0"/>
              <a:t>2008	</a:t>
            </a:r>
            <a:r>
              <a:rPr lang="en-US" i="1" dirty="0"/>
              <a:t>Echoes from the Past: Hebrew and Cognate Inscriptions</a:t>
            </a:r>
            <a:r>
              <a:rPr lang="en-US" i="1" baseline="0" dirty="0"/>
              <a:t> from the Biblical Period</a:t>
            </a:r>
            <a:r>
              <a:rPr lang="en-US" baseline="0" dirty="0"/>
              <a:t>. Jerusalem: Carta.</a:t>
            </a:r>
            <a:endParaRPr lang="en-US" dirty="0"/>
          </a:p>
          <a:p>
            <a:r>
              <a:rPr lang="en-US" dirty="0"/>
              <a:t>Avigad, </a:t>
            </a:r>
            <a:r>
              <a:rPr lang="en-US" dirty="0" err="1"/>
              <a:t>Nahman</a:t>
            </a:r>
            <a:r>
              <a:rPr lang="en-US" dirty="0"/>
              <a:t>.</a:t>
            </a:r>
          </a:p>
          <a:p>
            <a:pPr marL="685800" indent="-514350">
              <a:tabLst>
                <a:tab pos="685800" algn="l"/>
              </a:tabLst>
            </a:pPr>
            <a:r>
              <a:rPr lang="en-US" dirty="0"/>
              <a:t>1976	Bullae and Seals from a Post-Exilic Archive. </a:t>
            </a:r>
            <a:r>
              <a:rPr lang="en-US" i="1" dirty="0" err="1"/>
              <a:t>Qedem</a:t>
            </a:r>
            <a:r>
              <a:rPr lang="en-US" dirty="0"/>
              <a:t> 4: 1–36.</a:t>
            </a:r>
          </a:p>
          <a:p>
            <a:endParaRPr lang="en-US" dirty="0"/>
          </a:p>
          <a:p>
            <a:r>
              <a:rPr lang="en-US" dirty="0"/>
              <a:t>adr1306213005</a:t>
            </a:r>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4193083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err="1"/>
              <a:t>Ziba</a:t>
            </a:r>
            <a:r>
              <a:rPr lang="en-US" dirty="0"/>
              <a:t> had been put in charge of the</a:t>
            </a:r>
            <a:r>
              <a:rPr lang="en-US" baseline="0" dirty="0"/>
              <a:t> property of Mephibosheth, the son of Jonathan. Mephibosheth had been granted the former holdings of his grandfather Saul, which would have been located in or near Gibeah</a:t>
            </a:r>
            <a:r>
              <a:rPr lang="en-US" dirty="0"/>
              <a:t>. Gibeah</a:t>
            </a:r>
            <a:r>
              <a:rPr lang="en-US" baseline="0" dirty="0"/>
              <a:t> is located about 3 miles (5 km) from Nob, if Nob is to be located near the Augusta Victoria Hospital (Umm et-Tala). News of Absalom’s revolt apparently moved northward quickly, but </a:t>
            </a:r>
            <a:r>
              <a:rPr lang="en-US" baseline="0" dirty="0" err="1"/>
              <a:t>Ziba</a:t>
            </a:r>
            <a:r>
              <a:rPr lang="en-US" baseline="0" dirty="0"/>
              <a:t> would have had to act with great speed in order to collect food and reach David on his way out of Jerusalem. </a:t>
            </a:r>
            <a:r>
              <a:rPr lang="en-US" baseline="0" dirty="0" err="1"/>
              <a:t>Ziba’s</a:t>
            </a:r>
            <a:r>
              <a:rPr lang="en-US" baseline="0" dirty="0"/>
              <a:t> logical route would be south along the ridge route, turning east after passing by the northern end of the Mount of Olives. The next slide includes labels.</a:t>
            </a:r>
            <a:endParaRPr lang="en-US" dirty="0"/>
          </a:p>
          <a:p>
            <a:pPr eaLnBrk="1" hangingPunct="1"/>
            <a:endParaRPr lang="en-US" dirty="0"/>
          </a:p>
          <a:p>
            <a:pPr eaLnBrk="1" hangingPunct="1"/>
            <a:r>
              <a:rPr lang="en-US" dirty="0"/>
              <a:t>tb010703203</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name </a:t>
            </a:r>
            <a:r>
              <a:rPr lang="en-US" baseline="0" dirty="0" err="1"/>
              <a:t>Shimei</a:t>
            </a:r>
            <a:r>
              <a:rPr lang="en-US" baseline="0" dirty="0"/>
              <a:t> (Heb. </a:t>
            </a:r>
            <a:r>
              <a:rPr lang="he-IL" sz="1200" b="0" i="0" u="none" strike="noStrike" kern="1200" baseline="0" dirty="0">
                <a:solidFill>
                  <a:schemeClr val="tx1"/>
                </a:solidFill>
                <a:latin typeface="+mn-lt"/>
                <a:ea typeface="+mn-ea"/>
                <a:cs typeface="+mn-cs"/>
              </a:rPr>
              <a:t>שִׁמְעִי</a:t>
            </a:r>
            <a:r>
              <a:rPr lang="en-US" baseline="0" dirty="0"/>
              <a:t>) may be a contraction of the name Shemaiah/</a:t>
            </a:r>
            <a:r>
              <a:rPr lang="en-US" baseline="0" dirty="0" err="1"/>
              <a:t>Shemayahu</a:t>
            </a:r>
            <a:r>
              <a:rPr lang="en-US" baseline="0" dirty="0"/>
              <a:t> (Heb. </a:t>
            </a:r>
            <a:r>
              <a:rPr lang="he-IL" sz="1200" b="0" i="0" u="none" strike="noStrike" kern="1200" baseline="0" dirty="0">
                <a:solidFill>
                  <a:schemeClr val="tx1"/>
                </a:solidFill>
                <a:latin typeface="+mn-lt"/>
                <a:ea typeface="+mn-ea"/>
                <a:cs typeface="+mn-cs"/>
              </a:rPr>
              <a:t>שְׁמַעְיָהוּ</a:t>
            </a:r>
            <a:r>
              <a:rPr lang="en-US" baseline="0" dirty="0"/>
              <a:t>). The shorter form has been found on a seal (Avigad </a:t>
            </a:r>
            <a:r>
              <a:rPr lang="pt-BR" sz="1200" b="0" i="0" u="none" strike="noStrike" kern="1200" baseline="0" dirty="0">
                <a:solidFill>
                  <a:schemeClr val="tx1"/>
                </a:solidFill>
                <a:latin typeface="+mn-lt"/>
                <a:ea typeface="+mn-ea"/>
                <a:cs typeface="+mn-cs"/>
              </a:rPr>
              <a:t>1976: no. 7), while the longer form appears on numerous inscriptions, including the ostracon shown here. The second line on this list reads “Shemaiah son of Malchijah” (Heb. </a:t>
            </a:r>
            <a:r>
              <a:rPr lang="he-IL" sz="1200" b="0" i="0" u="none" strike="noStrike" kern="1200" baseline="0" dirty="0">
                <a:solidFill>
                  <a:schemeClr val="tx1"/>
                </a:solidFill>
                <a:latin typeface="+mn-lt"/>
                <a:ea typeface="+mn-ea"/>
                <a:cs typeface="+mn-cs"/>
              </a:rPr>
              <a:t>שמעיהו בן מלכיהו</a:t>
            </a:r>
            <a:r>
              <a:rPr lang="en-US" sz="1200" b="0" i="0" u="none" strike="noStrike" kern="1200" baseline="0" dirty="0">
                <a:solidFill>
                  <a:schemeClr val="tx1"/>
                </a:solidFill>
                <a:latin typeface="+mn-lt"/>
                <a:ea typeface="+mn-ea"/>
                <a:cs typeface="+mn-cs"/>
              </a:rPr>
              <a:t>)</a:t>
            </a:r>
            <a:r>
              <a:rPr lang="pt-BR" sz="1200" b="0" i="0" u="none" strike="noStrike" kern="1200" baseline="0" dirty="0">
                <a:solidFill>
                  <a:schemeClr val="tx1"/>
                </a:solidFill>
                <a:latin typeface="+mn-lt"/>
                <a:ea typeface="+mn-ea"/>
                <a:cs typeface="+mn-cs"/>
              </a:rPr>
              <a:t> (</a:t>
            </a:r>
            <a:r>
              <a:rPr lang="en-US" dirty="0" err="1"/>
              <a:t>Aḥtuv</a:t>
            </a:r>
            <a:r>
              <a:rPr lang="en-US" dirty="0"/>
              <a:t> 2008: 140)</a:t>
            </a:r>
            <a:r>
              <a:rPr lang="pt-BR" sz="1200" b="0" i="0" u="none" strike="noStrike" kern="1200" baseline="0" dirty="0">
                <a:solidFill>
                  <a:schemeClr val="tx1"/>
                </a:solidFill>
                <a:latin typeface="+mn-lt"/>
                <a:ea typeface="+mn-ea"/>
                <a:cs typeface="+mn-cs"/>
              </a:rPr>
              <a:t>. This name also appears on Arad ostracon #31 and Lachish Letter #4. </a:t>
            </a:r>
            <a:r>
              <a:rPr lang="en-US" baseline="0" dirty="0"/>
              <a:t>This ostracon was photographed at the</a:t>
            </a:r>
            <a:r>
              <a:rPr lang="en-US" dirty="0"/>
              <a:t> Israel Museum.</a:t>
            </a:r>
          </a:p>
          <a:p>
            <a:endParaRPr lang="en-US" dirty="0"/>
          </a:p>
          <a:p>
            <a:r>
              <a:rPr lang="en-US" b="1" dirty="0"/>
              <a:t>References:</a:t>
            </a:r>
          </a:p>
          <a:p>
            <a:r>
              <a:rPr lang="en-US" dirty="0" err="1"/>
              <a:t>Aḥtuv</a:t>
            </a:r>
            <a:r>
              <a:rPr lang="en-US" dirty="0"/>
              <a:t>, Shmuel.</a:t>
            </a:r>
          </a:p>
          <a:p>
            <a:pPr marL="685800" indent="-457200">
              <a:tabLst>
                <a:tab pos="685800" algn="l"/>
              </a:tabLst>
            </a:pPr>
            <a:r>
              <a:rPr lang="en-US" dirty="0"/>
              <a:t>2008	</a:t>
            </a:r>
            <a:r>
              <a:rPr lang="en-US" i="1" dirty="0"/>
              <a:t>Echoes from the Past: Hebrew and Cognate Inscriptions</a:t>
            </a:r>
            <a:r>
              <a:rPr lang="en-US" i="1" baseline="0" dirty="0"/>
              <a:t> from the Biblical Period</a:t>
            </a:r>
            <a:r>
              <a:rPr lang="en-US" baseline="0" dirty="0"/>
              <a:t>. Jerusalem: Carta.</a:t>
            </a:r>
            <a:endParaRPr lang="en-US" dirty="0"/>
          </a:p>
          <a:p>
            <a:r>
              <a:rPr lang="en-US" dirty="0" err="1"/>
              <a:t>Avigad</a:t>
            </a:r>
            <a:r>
              <a:rPr lang="en-US" dirty="0"/>
              <a:t>, </a:t>
            </a:r>
            <a:r>
              <a:rPr lang="en-US" dirty="0" err="1"/>
              <a:t>Nahman</a:t>
            </a:r>
            <a:r>
              <a:rPr lang="en-US" dirty="0"/>
              <a:t>.</a:t>
            </a:r>
          </a:p>
          <a:p>
            <a:pPr marL="685800" indent="-514350">
              <a:tabLst>
                <a:tab pos="685800" algn="l"/>
              </a:tabLst>
            </a:pPr>
            <a:r>
              <a:rPr lang="en-US" dirty="0"/>
              <a:t>1976	Bullae and Seals from a Post-Exilic Archive. </a:t>
            </a:r>
            <a:r>
              <a:rPr lang="en-US" i="1" dirty="0" err="1"/>
              <a:t>Qedem</a:t>
            </a:r>
            <a:r>
              <a:rPr lang="en-US" dirty="0"/>
              <a:t> 4: 1–36.</a:t>
            </a:r>
          </a:p>
          <a:p>
            <a:endParaRPr lang="en-US" dirty="0"/>
          </a:p>
          <a:p>
            <a:r>
              <a:rPr lang="en-US" dirty="0"/>
              <a:t>adr1306213005</a:t>
            </a:r>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41930839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Throwing stones was a brazen act</a:t>
            </a:r>
            <a:r>
              <a:rPr lang="en-US" baseline="0" dirty="0">
                <a:solidFill>
                  <a:srgbClr val="000000"/>
                </a:solidFill>
                <a:latin typeface="Calibri"/>
              </a:rPr>
              <a:t> intended to humiliate the fleeing company. </a:t>
            </a:r>
            <a:r>
              <a:rPr lang="en-US" dirty="0">
                <a:solidFill>
                  <a:srgbClr val="000000"/>
                </a:solidFill>
                <a:latin typeface="Calibri"/>
              </a:rPr>
              <a:t>This bronze figurine was probably intended</a:t>
            </a:r>
            <a:r>
              <a:rPr lang="en-US" baseline="0" dirty="0">
                <a:solidFill>
                  <a:srgbClr val="000000"/>
                </a:solidFill>
                <a:latin typeface="Calibri"/>
              </a:rPr>
              <a:t> to portray some local god throwing a lance, given the piercing in the upraised hand. However, the posture would be essentially the same as someone throwing a stone. </a:t>
            </a:r>
            <a:r>
              <a:rPr lang="en-US" dirty="0">
                <a:solidFill>
                  <a:srgbClr val="000000"/>
                </a:solidFill>
                <a:latin typeface="Calibri"/>
              </a:rPr>
              <a:t>This figurine was photographed at the Samos Museum.</a:t>
            </a:r>
            <a:endParaRPr lang="en-US" dirty="0"/>
          </a:p>
          <a:p>
            <a:endParaRPr lang="en-US" dirty="0">
              <a:solidFill>
                <a:srgbClr val="000000"/>
              </a:solidFill>
              <a:latin typeface="Calibri"/>
            </a:endParaRPr>
          </a:p>
          <a:p>
            <a:r>
              <a:rPr lang="en-US" dirty="0"/>
              <a:t>tb061606122c</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5113827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://digitalcollections.nypl.org/items/510d47dc-4733-a3d9-e040-e00a18064a99</a:t>
            </a:r>
            <a:endParaRPr lang="en-US" dirty="0"/>
          </a:p>
          <a:p>
            <a:endParaRPr lang="en-US" dirty="0">
              <a:latin typeface="Calibri"/>
            </a:endParaRPr>
          </a:p>
          <a:p>
            <a:r>
              <a:rPr lang="en-US" dirty="0">
                <a:latin typeface="Calibri"/>
              </a:rPr>
              <a:t>nypl494737</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15113827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illustration comes from William Hole, “Old Testament History” (Eyre and </a:t>
            </a:r>
            <a:r>
              <a:rPr lang="en-US" dirty="0" err="1"/>
              <a:t>Spottiswoode</a:t>
            </a:r>
            <a:r>
              <a:rPr lang="en-US" dirty="0"/>
              <a:t>, 1925). This image comes from Phillip </a:t>
            </a:r>
            <a:r>
              <a:rPr lang="en-US" dirty="0" err="1"/>
              <a:t>Medhurst</a:t>
            </a:r>
            <a:r>
              <a:rPr lang="en-US" dirty="0"/>
              <a:t> and is in the public domain. Source: https://biblepicturestories.wordpress.com/2017/08/01/phillip-medhursts-bible-in-pictures-067-david-fleeing-from-jerusalem-is-cursed-by-shimei/</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pm080120170641925</a:t>
            </a:r>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6129103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err="1"/>
              <a:t>Shimei’s</a:t>
            </a:r>
            <a:r>
              <a:rPr lang="en-US" b="0" dirty="0"/>
              <a:t> words are characterized as a curse (Heb. </a:t>
            </a:r>
            <a:r>
              <a:rPr lang="en-US" b="0" i="1" dirty="0" err="1"/>
              <a:t>qalal</a:t>
            </a:r>
            <a:r>
              <a:rPr lang="en-US" b="0" dirty="0"/>
              <a:t>, </a:t>
            </a:r>
            <a:r>
              <a:rPr lang="he-IL" sz="1200" b="0" i="0" u="none" strike="noStrike" kern="1200" baseline="0" dirty="0">
                <a:solidFill>
                  <a:schemeClr val="tx1"/>
                </a:solidFill>
                <a:latin typeface="+mn-lt"/>
                <a:ea typeface="+mn-ea"/>
                <a:cs typeface="+mn-cs"/>
              </a:rPr>
              <a:t>קָלַל</a:t>
            </a:r>
            <a:r>
              <a:rPr lang="en-US" sz="1200" b="0" i="0" u="none" strike="noStrike" kern="1200" baseline="0" dirty="0">
                <a:solidFill>
                  <a:schemeClr val="tx1"/>
                </a:solidFill>
                <a:latin typeface="+mn-lt"/>
                <a:ea typeface="+mn-ea"/>
                <a:cs typeface="+mn-cs"/>
              </a:rPr>
              <a:t>, cf. </a:t>
            </a:r>
            <a:r>
              <a:rPr lang="en-US" sz="1200" b="0" i="0" u="none" strike="noStrike" kern="1200" baseline="0" dirty="0" err="1">
                <a:solidFill>
                  <a:schemeClr val="tx1"/>
                </a:solidFill>
                <a:latin typeface="+mn-lt"/>
                <a:ea typeface="+mn-ea"/>
                <a:cs typeface="+mn-cs"/>
              </a:rPr>
              <a:t>Exod</a:t>
            </a:r>
            <a:r>
              <a:rPr lang="en-US" sz="1200" b="0" i="0" u="none" strike="noStrike" kern="1200" baseline="0" dirty="0">
                <a:solidFill>
                  <a:schemeClr val="tx1"/>
                </a:solidFill>
                <a:latin typeface="+mn-lt"/>
                <a:ea typeface="+mn-ea"/>
                <a:cs typeface="+mn-cs"/>
              </a:rPr>
              <a:t> 21:17). The inscription in this photo uses a synonym (Heb. </a:t>
            </a:r>
            <a:r>
              <a:rPr lang="en-US" sz="1200" b="0" i="1" u="none" strike="noStrike" kern="1200" baseline="0" dirty="0" err="1">
                <a:solidFill>
                  <a:schemeClr val="tx1"/>
                </a:solidFill>
                <a:latin typeface="+mn-lt"/>
                <a:ea typeface="+mn-ea"/>
                <a:cs typeface="+mn-cs"/>
              </a:rPr>
              <a:t>arar</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אָרַר</a:t>
            </a:r>
            <a:r>
              <a:rPr lang="en-US" sz="1200" b="0" i="0" u="none" strike="noStrike" kern="1200" baseline="0" dirty="0">
                <a:solidFill>
                  <a:schemeClr val="tx1"/>
                </a:solidFill>
                <a:latin typeface="+mn-lt"/>
                <a:ea typeface="+mn-ea"/>
                <a:cs typeface="+mn-cs"/>
              </a:rPr>
              <a:t>, cf. 1 Sam 26:19</a:t>
            </a:r>
            <a:r>
              <a:rPr lang="en-US" b="0" baseline="0" dirty="0"/>
              <a:t>) in calling down a curse on some enemy. </a:t>
            </a:r>
            <a:r>
              <a:rPr lang="en-US" b="0" dirty="0"/>
              <a:t>The full inscription reads, “Cursed be </a:t>
            </a:r>
            <a:r>
              <a:rPr lang="en-US" b="0" baseline="0" dirty="0" err="1"/>
              <a:t>Ḥ</a:t>
            </a:r>
            <a:r>
              <a:rPr lang="en-US" b="0" dirty="0" err="1"/>
              <a:t>agap</a:t>
            </a:r>
            <a:r>
              <a:rPr lang="en-US" b="0" dirty="0"/>
              <a:t> son of </a:t>
            </a:r>
            <a:r>
              <a:rPr lang="en-US" b="0" baseline="0" dirty="0" err="1"/>
              <a:t>Ḥa</a:t>
            </a:r>
            <a:r>
              <a:rPr lang="en-US" b="0" dirty="0" err="1"/>
              <a:t>gab</a:t>
            </a:r>
            <a:r>
              <a:rPr lang="en-US" b="0" dirty="0"/>
              <a:t>,</a:t>
            </a:r>
            <a:r>
              <a:rPr lang="en-US" b="0" baseline="0" dirty="0"/>
              <a:t> by Yahweh </a:t>
            </a:r>
            <a:r>
              <a:rPr lang="en-US" b="0" baseline="0" dirty="0" err="1"/>
              <a:t>Ṣabaot</a:t>
            </a:r>
            <a:r>
              <a:rPr lang="en-US" b="0" baseline="0" dirty="0"/>
              <a:t>” (</a:t>
            </a:r>
            <a:r>
              <a:rPr lang="he-IL" b="0" baseline="0" dirty="0"/>
              <a:t>ארר חגף בן חגב ליהוה צבאת</a:t>
            </a:r>
            <a:r>
              <a:rPr lang="en-US" b="0" baseline="0" dirty="0"/>
              <a:t>). </a:t>
            </a:r>
            <a:r>
              <a:rPr lang="en-US" dirty="0"/>
              <a:t>This</a:t>
            </a:r>
            <a:r>
              <a:rPr lang="en-US" baseline="0" dirty="0"/>
              <a:t> inscription was photographed at the Bible Lands Museum in Jerusalem. The next slide includes labels for the verb “cursed.”</a:t>
            </a:r>
            <a:endParaRPr lang="en-US" dirty="0"/>
          </a:p>
          <a:p>
            <a:endParaRPr lang="en-US" dirty="0"/>
          </a:p>
          <a:p>
            <a:r>
              <a:rPr lang="en-US" dirty="0"/>
              <a:t>mjb1904257031</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35068420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err="1"/>
              <a:t>Shimei’s</a:t>
            </a:r>
            <a:r>
              <a:rPr lang="en-US" b="0" dirty="0"/>
              <a:t> words are characterized as a curse (Heb. </a:t>
            </a:r>
            <a:r>
              <a:rPr lang="en-US" b="0" i="1" dirty="0" err="1"/>
              <a:t>qalal</a:t>
            </a:r>
            <a:r>
              <a:rPr lang="en-US" b="0" dirty="0"/>
              <a:t>, </a:t>
            </a:r>
            <a:r>
              <a:rPr lang="he-IL" sz="1200" b="0" i="0" u="none" strike="noStrike" kern="1200" baseline="0" dirty="0">
                <a:solidFill>
                  <a:schemeClr val="tx1"/>
                </a:solidFill>
                <a:latin typeface="+mn-lt"/>
                <a:ea typeface="+mn-ea"/>
                <a:cs typeface="+mn-cs"/>
              </a:rPr>
              <a:t>קָלַל</a:t>
            </a:r>
            <a:r>
              <a:rPr lang="en-US" sz="1200" b="0" i="0" u="none" strike="noStrike" kern="1200" baseline="0" dirty="0">
                <a:solidFill>
                  <a:schemeClr val="tx1"/>
                </a:solidFill>
                <a:latin typeface="+mn-lt"/>
                <a:ea typeface="+mn-ea"/>
                <a:cs typeface="+mn-cs"/>
              </a:rPr>
              <a:t>, cf. </a:t>
            </a:r>
            <a:r>
              <a:rPr lang="en-US" sz="1200" b="0" i="0" u="none" strike="noStrike" kern="1200" baseline="0" dirty="0" err="1">
                <a:solidFill>
                  <a:schemeClr val="tx1"/>
                </a:solidFill>
                <a:latin typeface="+mn-lt"/>
                <a:ea typeface="+mn-ea"/>
                <a:cs typeface="+mn-cs"/>
              </a:rPr>
              <a:t>Exod</a:t>
            </a:r>
            <a:r>
              <a:rPr lang="en-US" sz="1200" b="0" i="0" u="none" strike="noStrike" kern="1200" baseline="0" dirty="0">
                <a:solidFill>
                  <a:schemeClr val="tx1"/>
                </a:solidFill>
                <a:latin typeface="+mn-lt"/>
                <a:ea typeface="+mn-ea"/>
                <a:cs typeface="+mn-cs"/>
              </a:rPr>
              <a:t> 21:17). The inscription in this photo uses a synonym (Heb. </a:t>
            </a:r>
            <a:r>
              <a:rPr lang="en-US" sz="1200" b="0" i="1" u="none" strike="noStrike" kern="1200" baseline="0" dirty="0" err="1">
                <a:solidFill>
                  <a:schemeClr val="tx1"/>
                </a:solidFill>
                <a:latin typeface="+mn-lt"/>
                <a:ea typeface="+mn-ea"/>
                <a:cs typeface="+mn-cs"/>
              </a:rPr>
              <a:t>arar</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אָרַר</a:t>
            </a:r>
            <a:r>
              <a:rPr lang="en-US" sz="1200" b="0" i="0" u="none" strike="noStrike" kern="1200" baseline="0" dirty="0">
                <a:solidFill>
                  <a:schemeClr val="tx1"/>
                </a:solidFill>
                <a:latin typeface="+mn-lt"/>
                <a:ea typeface="+mn-ea"/>
                <a:cs typeface="+mn-cs"/>
              </a:rPr>
              <a:t>, cf. 1 Sam 26:19</a:t>
            </a:r>
            <a:r>
              <a:rPr lang="en-US" b="0" baseline="0" dirty="0"/>
              <a:t>) in calling down a curse on some enemy. </a:t>
            </a:r>
            <a:r>
              <a:rPr lang="en-US" b="0" dirty="0"/>
              <a:t>The full inscription reads, “Cursed be </a:t>
            </a:r>
            <a:r>
              <a:rPr lang="en-US" b="0" baseline="0" dirty="0" err="1"/>
              <a:t>Ḥ</a:t>
            </a:r>
            <a:r>
              <a:rPr lang="en-US" b="0" dirty="0" err="1"/>
              <a:t>agap</a:t>
            </a:r>
            <a:r>
              <a:rPr lang="en-US" b="0" dirty="0"/>
              <a:t> son of </a:t>
            </a:r>
            <a:r>
              <a:rPr lang="en-US" b="0" baseline="0" dirty="0" err="1"/>
              <a:t>Ḥa</a:t>
            </a:r>
            <a:r>
              <a:rPr lang="en-US" b="0" dirty="0" err="1"/>
              <a:t>gab</a:t>
            </a:r>
            <a:r>
              <a:rPr lang="en-US" b="0" dirty="0"/>
              <a:t>,</a:t>
            </a:r>
            <a:r>
              <a:rPr lang="en-US" b="0" baseline="0" dirty="0"/>
              <a:t> by Yahweh </a:t>
            </a:r>
            <a:r>
              <a:rPr lang="en-US" b="0" baseline="0" dirty="0" err="1"/>
              <a:t>Ṣabaot</a:t>
            </a:r>
            <a:r>
              <a:rPr lang="en-US" b="0" baseline="0" dirty="0"/>
              <a:t>” (</a:t>
            </a:r>
            <a:r>
              <a:rPr lang="he-IL" b="0" baseline="0" dirty="0"/>
              <a:t>ארר חגף בן חגב ליהוה צבאת</a:t>
            </a:r>
            <a:r>
              <a:rPr lang="en-US" b="0" baseline="0" dirty="0"/>
              <a:t>). </a:t>
            </a:r>
            <a:r>
              <a:rPr lang="en-US" dirty="0"/>
              <a:t>This</a:t>
            </a:r>
            <a:r>
              <a:rPr lang="en-US" baseline="0" dirty="0"/>
              <a:t> inscription was photographed at the Bible Lands Museum in Jerusalem. The verb “curse” is highlighted in red.</a:t>
            </a:r>
            <a:endParaRPr lang="en-US" dirty="0"/>
          </a:p>
          <a:p>
            <a:endParaRPr lang="en-US" dirty="0"/>
          </a:p>
          <a:p>
            <a:r>
              <a:rPr lang="en-US" dirty="0"/>
              <a:t>mjb1904257031</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35068420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It is not certain what bloodshed is referred to by</a:t>
            </a:r>
            <a:r>
              <a:rPr lang="en-US" baseline="0" dirty="0">
                <a:solidFill>
                  <a:srgbClr val="000000"/>
                </a:solidFill>
                <a:latin typeface="+mn-lt"/>
              </a:rPr>
              <a:t> </a:t>
            </a:r>
            <a:r>
              <a:rPr lang="en-US" baseline="0" dirty="0" err="1">
                <a:solidFill>
                  <a:srgbClr val="000000"/>
                </a:solidFill>
                <a:latin typeface="+mn-lt"/>
              </a:rPr>
              <a:t>Shimei</a:t>
            </a:r>
            <a:r>
              <a:rPr lang="en-US" baseline="0" dirty="0">
                <a:solidFill>
                  <a:srgbClr val="000000"/>
                </a:solidFill>
                <a:latin typeface="+mn-lt"/>
              </a:rPr>
              <a:t>. Saul and his sons were killed by Philistines on Mount Gilboa (1 Sam 31; Saul actually took his own life). David was allied with the Philistines at that time, although he and his men were not allowed at the battle. Saul’s descendant Ish-bosheth was killed by two of his own men, </a:t>
            </a:r>
            <a:r>
              <a:rPr lang="en-US" baseline="0" dirty="0" err="1">
                <a:solidFill>
                  <a:srgbClr val="000000"/>
                </a:solidFill>
                <a:latin typeface="+mn-lt"/>
              </a:rPr>
              <a:t>Baanah</a:t>
            </a:r>
            <a:r>
              <a:rPr lang="en-US" baseline="0" dirty="0">
                <a:solidFill>
                  <a:srgbClr val="000000"/>
                </a:solidFill>
                <a:latin typeface="+mn-lt"/>
              </a:rPr>
              <a:t> and </a:t>
            </a:r>
            <a:r>
              <a:rPr lang="en-US" baseline="0" dirty="0" err="1">
                <a:solidFill>
                  <a:srgbClr val="000000"/>
                </a:solidFill>
                <a:latin typeface="+mn-lt"/>
              </a:rPr>
              <a:t>Rechab</a:t>
            </a:r>
            <a:r>
              <a:rPr lang="en-US" baseline="0" dirty="0">
                <a:solidFill>
                  <a:srgbClr val="000000"/>
                </a:solidFill>
                <a:latin typeface="+mn-lt"/>
              </a:rPr>
              <a:t> (2 Sam 4:2-8), although they brought his head to David at Hebron. </a:t>
            </a:r>
          </a:p>
          <a:p>
            <a:endParaRPr lang="en-US" baseline="0" dirty="0">
              <a:solidFill>
                <a:srgbClr val="000000"/>
              </a:solidFill>
              <a:latin typeface="+mn-lt"/>
            </a:endParaRPr>
          </a:p>
          <a:p>
            <a:r>
              <a:rPr lang="en-US" baseline="0" dirty="0">
                <a:solidFill>
                  <a:srgbClr val="000000"/>
                </a:solidFill>
                <a:latin typeface="+mn-lt"/>
              </a:rPr>
              <a:t>The only recorded action taken by David against descendants of Saul was to hand over seven of them to the Gibeonites to appease God’s anger at Saul’s attempt to wipe out the Gibeonites (2 Sam 21). This event was recorded later in 2 Samuel than the revolt of Absalom, but perhaps it happened earlier in David’s life. </a:t>
            </a:r>
            <a:r>
              <a:rPr lang="en-US" dirty="0"/>
              <a:t>This image is in the public domain, via The Jewish Museum: https://thejewishmuseum.org/collection/26527-rechab-and-baanah-bring-the-head-of-ish-bosheth.</a:t>
            </a:r>
          </a:p>
          <a:p>
            <a:endParaRPr lang="en-US" dirty="0"/>
          </a:p>
          <a:p>
            <a:r>
              <a:rPr lang="en-US" dirty="0"/>
              <a:t>tjm26527</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Abishai</a:t>
            </a:r>
            <a:r>
              <a:rPr lang="en-US" dirty="0"/>
              <a:t> Street” is located in the German Colony neighborhood, southwest of the Old City.</a:t>
            </a:r>
          </a:p>
          <a:p>
            <a:endParaRPr lang="en-US" dirty="0"/>
          </a:p>
          <a:p>
            <a:r>
              <a:rPr lang="en-US" dirty="0"/>
              <a:t>lbd102318970</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2395758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dog figurine was photographed at the Istanbul Museum of the Ancient Orient.</a:t>
            </a:r>
          </a:p>
          <a:p>
            <a:endParaRPr lang="en-US" dirty="0"/>
          </a:p>
          <a:p>
            <a:r>
              <a:rPr lang="en-US" dirty="0"/>
              <a:t>adr1006054490</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29790570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was taken in the city of Hohoe, Ghana, West</a:t>
            </a:r>
            <a:r>
              <a:rPr lang="en-US" baseline="0" dirty="0"/>
              <a:t> Africa. </a:t>
            </a:r>
            <a:r>
              <a:rPr lang="en-US" dirty="0"/>
              <a:t>This image comes from </a:t>
            </a:r>
            <a:r>
              <a:rPr lang="en-US" dirty="0" err="1"/>
              <a:t>Veennema</a:t>
            </a:r>
            <a:r>
              <a:rPr lang="en-US" dirty="0"/>
              <a:t> and is licensed under CC BY-SA 3.0, via Wikimedia Commons: https://commons.wikimedia.org/wiki/File:Vultures_eat_dead_dog_in_Hohoe_2.JPG.</a:t>
            </a:r>
          </a:p>
          <a:p>
            <a:endParaRPr lang="en-US" dirty="0"/>
          </a:p>
          <a:p>
            <a:r>
              <a:rPr lang="en-US" dirty="0"/>
              <a:t>wiki101120100902341536</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2979057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err="1"/>
              <a:t>Ziba</a:t>
            </a:r>
            <a:r>
              <a:rPr lang="en-US" dirty="0"/>
              <a:t> had been put in charge of the</a:t>
            </a:r>
            <a:r>
              <a:rPr lang="en-US" baseline="0" dirty="0"/>
              <a:t> property of Mephibosheth, the son of Jonathan. Mephibosheth had been granted the former holdings of his grandfather Saul, which would have been located in or near Gibeah</a:t>
            </a:r>
            <a:r>
              <a:rPr lang="en-US" dirty="0"/>
              <a:t>. Gibeah</a:t>
            </a:r>
            <a:r>
              <a:rPr lang="en-US" baseline="0" dirty="0"/>
              <a:t> is located about 3 miles (5 km) from Nob, if Nob is to be located near the Augusta Victoria Hospital (Umm et-Tala). News of Absalom’s revolt apparently moved northward quickly, but </a:t>
            </a:r>
            <a:r>
              <a:rPr lang="en-US" baseline="0" dirty="0" err="1"/>
              <a:t>Ziba</a:t>
            </a:r>
            <a:r>
              <a:rPr lang="en-US" baseline="0" dirty="0"/>
              <a:t> would have had to act with great speed in order to collect food and reach David on his way out of Jerusalem. </a:t>
            </a:r>
            <a:r>
              <a:rPr lang="en-US" baseline="0" dirty="0" err="1"/>
              <a:t>Ziba’s</a:t>
            </a:r>
            <a:r>
              <a:rPr lang="en-US" baseline="0" dirty="0"/>
              <a:t> logical route would be south along the ridge route, turning east after passing by the northern end of the Mount of Olives.  </a:t>
            </a:r>
            <a:endParaRPr lang="en-US" dirty="0"/>
          </a:p>
          <a:p>
            <a:pPr eaLnBrk="1" hangingPunct="1"/>
            <a:endParaRPr lang="en-US" dirty="0"/>
          </a:p>
          <a:p>
            <a:pPr eaLnBrk="1" hangingPunct="1"/>
            <a:r>
              <a:rPr lang="en-US" dirty="0"/>
              <a:t>tb010703203</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This relief,</a:t>
            </a:r>
            <a:r>
              <a:rPr lang="en-US" baseline="0" dirty="0"/>
              <a:t> which celebrates the Assyrian victory over the Egyptian king </a:t>
            </a:r>
            <a:r>
              <a:rPr lang="en-US" baseline="0" dirty="0" err="1"/>
              <a:t>Taharka</a:t>
            </a:r>
            <a:r>
              <a:rPr lang="en-US" baseline="0" dirty="0"/>
              <a:t> at Memphis in 667 BC, was recovered from the north palace at Nineveh. It was </a:t>
            </a:r>
            <a:r>
              <a:rPr lang="en-US" dirty="0"/>
              <a:t>photographed at the British Museum.</a:t>
            </a:r>
          </a:p>
          <a:p>
            <a:pPr>
              <a:defRPr/>
            </a:pPr>
            <a:endParaRPr lang="en-US" dirty="0"/>
          </a:p>
          <a:p>
            <a:pPr>
              <a:defRPr/>
            </a:pPr>
            <a:r>
              <a:rPr lang="en-US" dirty="0"/>
              <a:t>tb0929197319</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relief depicts victorious</a:t>
            </a:r>
            <a:r>
              <a:rPr lang="en-US" sz="1200" kern="1200" baseline="0" dirty="0">
                <a:effectLst/>
                <a:latin typeface="+mn-lt"/>
                <a:ea typeface="+mn-ea"/>
                <a:cs typeface="+mn-cs"/>
              </a:rPr>
              <a:t> Assyrian soldiers carrying the heads of decapitated enemies. This relief was photographed at the British Museum. </a:t>
            </a:r>
            <a:r>
              <a:rPr lang="en-US" sz="1200" kern="1200" dirty="0">
                <a:effectLst/>
                <a:latin typeface="+mn-lt"/>
                <a:ea typeface="+mn-ea"/>
                <a:cs typeface="+mn-cs"/>
              </a:rPr>
              <a:t>This image comes from </a:t>
            </a:r>
            <a:r>
              <a:rPr lang="en-US" dirty="0"/>
              <a:t>Osama </a:t>
            </a:r>
            <a:r>
              <a:rPr lang="en-US" dirty="0" err="1"/>
              <a:t>Shukir</a:t>
            </a:r>
            <a:r>
              <a:rPr lang="en-US" dirty="0"/>
              <a:t> Muhammed Amin FRCP(</a:t>
            </a:r>
            <a:r>
              <a:rPr lang="en-US" dirty="0" err="1"/>
              <a:t>Glasg</a:t>
            </a:r>
            <a:r>
              <a:rPr lang="en-US" dirty="0"/>
              <a:t>) and is licensed under CC BY-SA 4.0, via Wikimedia Commons: https://commons.wikimedia.org/wiki/File:Assyrian_soldiers_and_their_prisoners_from_the_town_of_-alammu,_8th_century_BC,_from_Nineveh,_Iraq._The_British_Museum.jpg.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wiki012820141512131361</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7386252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Calibri"/>
              </a:rPr>
              <a:t>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://digitalcollections.nypl.org/items/510d47dc-474e-a3d9-e040-e00a18064a99</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endParaRPr>
          </a:p>
          <a:p>
            <a:pPr>
              <a:defRPr/>
            </a:pPr>
            <a:r>
              <a:rPr lang="en-US" dirty="0"/>
              <a:t>nypl494764</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It was not uncommon in many periods of antiquity</a:t>
            </a:r>
            <a:r>
              <a:rPr lang="en-US" baseline="0" dirty="0">
                <a:solidFill>
                  <a:srgbClr val="000000"/>
                </a:solidFill>
                <a:latin typeface="Calibri"/>
              </a:rPr>
              <a:t> for an inscription to be placed at a tomb; such inscriptions sometimes invoked a curse on anyone disturbing the tomb, as does the one shown here. The final line of the inscription, which belonged to “Shebna the Royal Steward,” reads, “Cursed be the man who will open this” (</a:t>
            </a:r>
            <a:r>
              <a:rPr lang="en-US" dirty="0" err="1"/>
              <a:t>Aḥtuv</a:t>
            </a:r>
            <a:r>
              <a:rPr lang="en-US" dirty="0"/>
              <a:t> 2008: 46). </a:t>
            </a:r>
            <a:r>
              <a:rPr lang="en-US" dirty="0">
                <a:solidFill>
                  <a:srgbClr val="000000"/>
                </a:solidFill>
                <a:latin typeface="Calibri"/>
              </a:rPr>
              <a:t>This inscription was photographed at the Israel Museum. The next slide includes a label highlighting the word “cursed.”</a:t>
            </a:r>
          </a:p>
          <a:p>
            <a:endParaRPr lang="en-US" dirty="0">
              <a:solidFill>
                <a:srgbClr val="000000"/>
              </a:solidFill>
              <a:latin typeface="Calibri"/>
            </a:endParaRPr>
          </a:p>
          <a:p>
            <a:r>
              <a:rPr lang="en-US" b="1" dirty="0"/>
              <a:t>Reference:</a:t>
            </a:r>
          </a:p>
          <a:p>
            <a:r>
              <a:rPr lang="en-US" dirty="0" err="1"/>
              <a:t>Aḥtuv</a:t>
            </a:r>
            <a:r>
              <a:rPr lang="en-US" dirty="0"/>
              <a:t>, Shmuel.</a:t>
            </a:r>
          </a:p>
          <a:p>
            <a:pPr marL="685800" indent="-457200">
              <a:tabLst>
                <a:tab pos="685800" algn="l"/>
              </a:tabLst>
            </a:pPr>
            <a:r>
              <a:rPr lang="en-US" dirty="0"/>
              <a:t>2008	</a:t>
            </a:r>
            <a:r>
              <a:rPr lang="en-US" i="1" dirty="0"/>
              <a:t>Echoes from the Past: Hebrew and Cognate Inscriptions</a:t>
            </a:r>
            <a:r>
              <a:rPr lang="en-US" i="1" baseline="0" dirty="0"/>
              <a:t> from the Biblical Period</a:t>
            </a:r>
            <a:r>
              <a:rPr lang="en-US" baseline="0" dirty="0"/>
              <a:t>. Jerusalem: Carta.</a:t>
            </a:r>
          </a:p>
          <a:p>
            <a:endParaRPr lang="en-US" dirty="0">
              <a:solidFill>
                <a:srgbClr val="000000"/>
              </a:solidFill>
              <a:latin typeface="Calibri"/>
            </a:endParaRPr>
          </a:p>
          <a:p>
            <a:r>
              <a:rPr lang="en-US" dirty="0"/>
              <a:t>tb112004963</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5113827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It was not uncommon in many periods of antiquity</a:t>
            </a:r>
            <a:r>
              <a:rPr lang="en-US" baseline="0" dirty="0">
                <a:solidFill>
                  <a:srgbClr val="000000"/>
                </a:solidFill>
                <a:latin typeface="Calibri"/>
              </a:rPr>
              <a:t> for an inscription to be placed at a tomb; such inscriptions sometimes invoked a curse on anyone disturbing the tomb, as does the one shown here. The final line of the inscription, which belonged to “Shebna the Royal Steward,” reads, “Cursed be the man who will open this” (</a:t>
            </a:r>
            <a:r>
              <a:rPr lang="en-US" dirty="0" err="1"/>
              <a:t>Aḥtuv</a:t>
            </a:r>
            <a:r>
              <a:rPr lang="en-US" dirty="0"/>
              <a:t> 2008: 46). </a:t>
            </a:r>
            <a:r>
              <a:rPr lang="en-US" dirty="0">
                <a:solidFill>
                  <a:srgbClr val="000000"/>
                </a:solidFill>
                <a:latin typeface="Calibri"/>
              </a:rPr>
              <a:t>This inscription was photographed at the Israel Museum. The word “cursed” (Heb. </a:t>
            </a:r>
            <a:r>
              <a:rPr lang="en-US" i="1" dirty="0" err="1">
                <a:solidFill>
                  <a:srgbClr val="000000"/>
                </a:solidFill>
                <a:latin typeface="Calibri"/>
              </a:rPr>
              <a:t>aror</a:t>
            </a:r>
            <a:r>
              <a:rPr lang="en-US" dirty="0">
                <a:solidFill>
                  <a:srgbClr val="000000"/>
                </a:solidFill>
                <a:latin typeface="Calibri"/>
              </a:rPr>
              <a:t>, </a:t>
            </a:r>
            <a:r>
              <a:rPr lang="he-IL" dirty="0">
                <a:solidFill>
                  <a:srgbClr val="000000"/>
                </a:solidFill>
                <a:latin typeface="Calibri"/>
              </a:rPr>
              <a:t>ארור</a:t>
            </a:r>
            <a:r>
              <a:rPr lang="en-US" dirty="0">
                <a:solidFill>
                  <a:srgbClr val="000000"/>
                </a:solidFill>
                <a:latin typeface="Calibri"/>
              </a:rPr>
              <a:t>) is highlighted.</a:t>
            </a:r>
          </a:p>
          <a:p>
            <a:endParaRPr lang="en-US" dirty="0">
              <a:solidFill>
                <a:srgbClr val="000000"/>
              </a:solidFill>
              <a:latin typeface="Calibri"/>
            </a:endParaRPr>
          </a:p>
          <a:p>
            <a:r>
              <a:rPr lang="en-US" b="1" dirty="0"/>
              <a:t>Reference:</a:t>
            </a:r>
          </a:p>
          <a:p>
            <a:r>
              <a:rPr lang="en-US" dirty="0" err="1"/>
              <a:t>Aḥtuv</a:t>
            </a:r>
            <a:r>
              <a:rPr lang="en-US" dirty="0"/>
              <a:t>, Shmuel.</a:t>
            </a:r>
          </a:p>
          <a:p>
            <a:pPr marL="685800" indent="-457200">
              <a:tabLst>
                <a:tab pos="685800" algn="l"/>
              </a:tabLst>
            </a:pPr>
            <a:r>
              <a:rPr lang="en-US" dirty="0"/>
              <a:t>2008	</a:t>
            </a:r>
            <a:r>
              <a:rPr lang="en-US" i="1" dirty="0"/>
              <a:t>Echoes from the Past: Hebrew and Cognate Inscriptions</a:t>
            </a:r>
            <a:r>
              <a:rPr lang="en-US" i="1" baseline="0" dirty="0"/>
              <a:t> from the Biblical Period</a:t>
            </a:r>
            <a:r>
              <a:rPr lang="en-US" baseline="0" dirty="0"/>
              <a:t>. Jerusalem: Carta.</a:t>
            </a:r>
          </a:p>
          <a:p>
            <a:endParaRPr lang="en-US" dirty="0">
              <a:solidFill>
                <a:srgbClr val="000000"/>
              </a:solidFill>
              <a:latin typeface="+mn-lt"/>
            </a:endParaRPr>
          </a:p>
          <a:p>
            <a:r>
              <a:rPr lang="en-US" dirty="0"/>
              <a:t>tb112004963</a:t>
            </a:r>
            <a:endParaRPr lang="en-US" dirty="0">
              <a:solidFill>
                <a:srgbClr val="000000"/>
              </a:solidFill>
              <a:latin typeface="+mn-l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5113827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David suggests that he feels like he is being hunted down by Absalom. T</a:t>
            </a:r>
            <a:r>
              <a:rPr lang="en-US" sz="1200" kern="1200" baseline="0" dirty="0">
                <a:solidFill>
                  <a:schemeClr val="tx1"/>
                </a:solidFill>
                <a:effectLst/>
                <a:latin typeface="+mn-lt"/>
                <a:ea typeface="+mn-ea"/>
                <a:cs typeface="+mn-cs"/>
              </a:rPr>
              <a:t>his delicate ivory carving from Nimrud depicts a lion killing a man. </a:t>
            </a:r>
            <a:r>
              <a:rPr lang="en-US" sz="1200" kern="1200" dirty="0">
                <a:solidFill>
                  <a:schemeClr val="tx1"/>
                </a:solidFill>
                <a:effectLst/>
                <a:latin typeface="+mn-lt"/>
                <a:ea typeface="+mn-ea"/>
                <a:cs typeface="+mn-cs"/>
              </a:rPr>
              <a:t>It was photographed at the British Museum.</a:t>
            </a:r>
            <a:endParaRPr lang="en-US" dirty="0"/>
          </a:p>
          <a:p>
            <a:endParaRPr lang="en-US" dirty="0"/>
          </a:p>
          <a:p>
            <a:r>
              <a:rPr lang="en-US" dirty="0"/>
              <a:t>tb112004014</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31231390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Saul was of the tribe of Benjamin (1 Sam 9:1-2), so it comes as no surprise that </a:t>
            </a:r>
            <a:r>
              <a:rPr lang="en-US" dirty="0" err="1"/>
              <a:t>Shimei</a:t>
            </a:r>
            <a:r>
              <a:rPr lang="en-US" dirty="0"/>
              <a:t> is also identified as a Benjamite. “Benjamin Street” is located in the Baka neighborhood, south of the Old City.</a:t>
            </a:r>
          </a:p>
          <a:p>
            <a:endParaRPr lang="en-US" dirty="0"/>
          </a:p>
          <a:p>
            <a:r>
              <a:rPr lang="en-US" dirty="0"/>
              <a:t>lbd102218472</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8130282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likely</a:t>
            </a:r>
            <a:r>
              <a:rPr lang="en-US" baseline="0" dirty="0"/>
              <a:t> comes from North Syria, not long after the time of David. It </a:t>
            </a:r>
            <a:r>
              <a:rPr lang="en-US" dirty="0"/>
              <a:t>was photographed at the Bible Lands Museum in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adr1806252024</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42341912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Perhaps David thought of</a:t>
            </a:r>
            <a:r>
              <a:rPr lang="en-US" baseline="0" dirty="0"/>
              <a:t> the priestly blessing. </a:t>
            </a:r>
            <a:r>
              <a:rPr lang="en-US" dirty="0"/>
              <a:t>The amulet shown here is inscribed with the text of the priestly blessing recorded in Numbers 6:24-26, and it is the oldest known portion of Scripture found to date. It originally had the phrase “May Yahweh bless you, may Yahweh keep you” (Heb. </a:t>
            </a:r>
            <a:r>
              <a:rPr lang="he-IL" dirty="0"/>
              <a:t>יברכך</a:t>
            </a:r>
            <a:r>
              <a:rPr lang="he-IL" baseline="0" dirty="0"/>
              <a:t> יהוה ישמרך יהוה</a:t>
            </a:r>
            <a:r>
              <a:rPr lang="en-US" dirty="0"/>
              <a:t>)</a:t>
            </a:r>
            <a:r>
              <a:rPr lang="en-US" baseline="0" dirty="0"/>
              <a:t>. This tiny silver scroll </a:t>
            </a:r>
            <a:r>
              <a:rPr lang="en-US" dirty="0"/>
              <a:t>was discovered in a tomb at the site of Ketef Hinnom on the western slope of the Hinnom Valley,</a:t>
            </a:r>
            <a:r>
              <a:rPr lang="en-US" baseline="0" dirty="0"/>
              <a:t> south of Jerusalem’s Old City, and </a:t>
            </a:r>
            <a:r>
              <a:rPr lang="en-US" dirty="0"/>
              <a:t>was photographed in the Israel Museum. The next slide includes highlights of the relevant text</a:t>
            </a:r>
            <a:r>
              <a:rPr lang="en-US" baseline="0" dirty="0"/>
              <a:t>.</a:t>
            </a:r>
          </a:p>
          <a:p>
            <a:endParaRPr lang="en-US" dirty="0"/>
          </a:p>
          <a:p>
            <a:r>
              <a:rPr lang="en-US" dirty="0"/>
              <a:t>adr1806199660c</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259349283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Perhaps David thought of</a:t>
            </a:r>
            <a:r>
              <a:rPr lang="en-US" baseline="0" dirty="0"/>
              <a:t> the priestly blessing. </a:t>
            </a:r>
            <a:r>
              <a:rPr lang="en-US" dirty="0"/>
              <a:t>The amulet shown here is inscribed with the text of the priestly blessing recorded in Numbers 6:24-26, and it is the oldest known portion of Scripture found to date. It originally had the phrase “May Yahweh bless you, may Yahweh keep you” (Heb. </a:t>
            </a:r>
            <a:r>
              <a:rPr lang="he-IL" dirty="0"/>
              <a:t>יברכך</a:t>
            </a:r>
            <a:r>
              <a:rPr lang="he-IL" baseline="0" dirty="0"/>
              <a:t> יהוה ישמרך יהוה</a:t>
            </a:r>
            <a:r>
              <a:rPr lang="en-US" dirty="0"/>
              <a:t>)</a:t>
            </a:r>
            <a:r>
              <a:rPr lang="en-US" baseline="0" dirty="0"/>
              <a:t>. This tiny silver scroll </a:t>
            </a:r>
            <a:r>
              <a:rPr lang="en-US" dirty="0"/>
              <a:t>was discovered in a tomb at the site of Ketef Hinnom on the western slope of the Hinnom Valley,</a:t>
            </a:r>
            <a:r>
              <a:rPr lang="en-US" baseline="0" dirty="0"/>
              <a:t> south of Jerusalem’s Old City, and </a:t>
            </a:r>
            <a:r>
              <a:rPr lang="en-US" dirty="0"/>
              <a:t>was photographed in the Israel Museum. The verb “may he bless you” (</a:t>
            </a:r>
            <a:r>
              <a:rPr lang="he-IL" dirty="0"/>
              <a:t>יברך</a:t>
            </a:r>
            <a:r>
              <a:rPr lang="en-US" dirty="0"/>
              <a:t>)</a:t>
            </a:r>
            <a:r>
              <a:rPr lang="en-US" baseline="0" dirty="0"/>
              <a:t> is highlighted in blue, followed by the subject “Yahweh” (</a:t>
            </a:r>
            <a:r>
              <a:rPr lang="he-IL" baseline="0" dirty="0"/>
              <a:t>יהוה</a:t>
            </a:r>
            <a:r>
              <a:rPr lang="en-US" baseline="0" dirty="0"/>
              <a:t>) in yellow, then the verb “may he keep you” (</a:t>
            </a:r>
            <a:r>
              <a:rPr lang="he-IL" baseline="0" dirty="0"/>
              <a:t>ישמרך</a:t>
            </a:r>
            <a:r>
              <a:rPr lang="en-US" baseline="0" dirty="0"/>
              <a:t>) in white, followed by its subject, “Yahweh” (</a:t>
            </a:r>
            <a:r>
              <a:rPr lang="he-IL" baseline="0" dirty="0"/>
              <a:t>יהוה</a:t>
            </a:r>
            <a:r>
              <a:rPr lang="en-US" baseline="0" dirty="0"/>
              <a:t>) in yellow.</a:t>
            </a:r>
          </a:p>
          <a:p>
            <a:endParaRPr lang="en-US" dirty="0"/>
          </a:p>
          <a:p>
            <a:r>
              <a:rPr lang="en-US"/>
              <a:t>adr1806199660c</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2593492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This</a:t>
            </a:r>
            <a:r>
              <a:rPr lang="en-US" baseline="0" dirty="0"/>
              <a:t> aerial view shows the three towers that are spread across the Mount of Olives. From left to right, they are the tower of the Hebrew University on Mount Scopus, the bell tower of the Lutheran Church of the Ascension at the Augusta Victoria Hospital, and the bell tower of the Russian Orthodox Church of the Ascension. The approximate location of </a:t>
            </a:r>
            <a:r>
              <a:rPr lang="en-US" baseline="0" dirty="0" err="1"/>
              <a:t>Bahurim</a:t>
            </a:r>
            <a:r>
              <a:rPr lang="en-US" baseline="0" dirty="0"/>
              <a:t>, which is a subsequent stop on David’s route (2 Sam 16:5) is also visible. The next slide includes labels.</a:t>
            </a:r>
          </a:p>
          <a:p>
            <a:pPr marL="0" indent="0" eaLnBrk="1" hangingPunct="1">
              <a:buFontTx/>
              <a:buNone/>
            </a:pPr>
            <a:endParaRPr lang="en-US" dirty="0"/>
          </a:p>
          <a:p>
            <a:pPr marL="228600" indent="-228600" eaLnBrk="1" hangingPunct="1"/>
            <a:r>
              <a:rPr lang="en-US" dirty="0"/>
              <a:t>tb010703219</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approximate route of David and his company as they would have travelled down the eastern slope of the Mount of Olives from Nob (Umm et-Tala?), past </a:t>
            </a:r>
            <a:r>
              <a:rPr lang="en-US" dirty="0" err="1"/>
              <a:t>Bahurim</a:t>
            </a:r>
            <a:r>
              <a:rPr lang="en-US" dirty="0"/>
              <a:t>, and toward the “way of the wilderness” (cf. 2 Sam 15:23). The next slide includes labels.</a:t>
            </a:r>
          </a:p>
          <a:p>
            <a:endParaRPr lang="en-US" dirty="0"/>
          </a:p>
          <a:p>
            <a:r>
              <a:rPr lang="en-US" dirty="0"/>
              <a:t>tb113006745</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approximate route of David and his company as they would have travelled down the eastern slope of the Mount of Olives from Nob (Umm et-Tala?), past </a:t>
            </a:r>
            <a:r>
              <a:rPr lang="en-US" dirty="0" err="1"/>
              <a:t>Bahurim</a:t>
            </a:r>
            <a:r>
              <a:rPr lang="en-US" dirty="0"/>
              <a:t>, and toward the “way of the wilderness” (cf. 2 Sam 15:23).</a:t>
            </a:r>
          </a:p>
          <a:p>
            <a:endParaRPr lang="en-US" dirty="0"/>
          </a:p>
          <a:p>
            <a:r>
              <a:rPr lang="en-US" dirty="0"/>
              <a:t>tb113006745</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solidFill>
                  <a:srgbClr val="000000"/>
                </a:solidFill>
              </a:rPr>
              <a:t>David’s crossing of the Kidron (2 Sam 15:23), his route over the Mount</a:t>
            </a:r>
            <a:r>
              <a:rPr lang="en-US" baseline="0" dirty="0">
                <a:solidFill>
                  <a:srgbClr val="000000"/>
                </a:solidFill>
              </a:rPr>
              <a:t> of Olives (2 Sam 15:30; 15:32; 16:1) and past </a:t>
            </a:r>
            <a:r>
              <a:rPr lang="en-US" baseline="0" dirty="0" err="1">
                <a:solidFill>
                  <a:srgbClr val="000000"/>
                </a:solidFill>
              </a:rPr>
              <a:t>Bahurim</a:t>
            </a:r>
            <a:r>
              <a:rPr lang="en-US" baseline="0" dirty="0">
                <a:solidFill>
                  <a:srgbClr val="000000"/>
                </a:solidFill>
              </a:rPr>
              <a:t> (2 Sam 16:5), along with the subsequent crossing of the fords of the Jordan River (2 Sam 17:16; 17:22), as well as the fact that his route is described as “the way of the wilderness” (2 Sam 15:23) all seem to point to the Ascent of Adummim as his most likely route. </a:t>
            </a:r>
          </a:p>
          <a:p>
            <a:pPr eaLnBrk="1" hangingPunct="1">
              <a:spcBef>
                <a:spcPct val="0"/>
              </a:spcBef>
            </a:pPr>
            <a:endParaRPr lang="en-US" baseline="0" dirty="0">
              <a:solidFill>
                <a:srgbClr val="000000"/>
              </a:solidFill>
            </a:endParaRPr>
          </a:p>
          <a:p>
            <a:pPr eaLnBrk="1" hangingPunct="1">
              <a:spcBef>
                <a:spcPct val="0"/>
              </a:spcBef>
            </a:pPr>
            <a:r>
              <a:rPr lang="en-US" dirty="0">
                <a:solidFill>
                  <a:srgbClr val="000000"/>
                </a:solidFill>
              </a:rPr>
              <a:t>The “Ascent of Adummim” was the main route from Jericho to Jerusalem in antiquity. It followed a ridge located south of the Wadi </a:t>
            </a:r>
            <a:r>
              <a:rPr lang="en-US" dirty="0" err="1">
                <a:solidFill>
                  <a:srgbClr val="000000"/>
                </a:solidFill>
              </a:rPr>
              <a:t>Qilt</a:t>
            </a:r>
            <a:r>
              <a:rPr lang="en-US" dirty="0">
                <a:solidFill>
                  <a:srgbClr val="000000"/>
                </a:solidFill>
              </a:rPr>
              <a:t> and north of Nahal </a:t>
            </a:r>
            <a:r>
              <a:rPr lang="en-US" dirty="0" err="1">
                <a:solidFill>
                  <a:srgbClr val="000000"/>
                </a:solidFill>
              </a:rPr>
              <a:t>Og</a:t>
            </a:r>
            <a:r>
              <a:rPr lang="en-US" dirty="0">
                <a:solidFill>
                  <a:srgbClr val="000000"/>
                </a:solidFill>
              </a:rPr>
              <a:t>, and near Jerusalem was forced to cross the Nahal </a:t>
            </a:r>
            <a:r>
              <a:rPr lang="en-US" dirty="0" err="1">
                <a:solidFill>
                  <a:srgbClr val="000000"/>
                </a:solidFill>
              </a:rPr>
              <a:t>Og</a:t>
            </a:r>
            <a:r>
              <a:rPr lang="en-US" dirty="0">
                <a:solidFill>
                  <a:srgbClr val="000000"/>
                </a:solidFill>
              </a:rPr>
              <a:t> at a more passable location. Among the biblical events which likely occurred on this route were David’s flight from Absalom (2 Sam 15–16), Zedekiah’s flight from the Babylonians (2 Kgs 25:4), the story of the Good Samaritan (Luke 10:25-37), and Jesus’s travels from Jericho to Jerusalem (e.g., Luke 19:28). The next slide includes labels.</a:t>
            </a:r>
          </a:p>
          <a:p>
            <a:pPr eaLnBrk="1" hangingPunct="1">
              <a:spcBef>
                <a:spcPct val="0"/>
              </a:spcBef>
            </a:pP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tb010703282</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667969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solidFill>
                  <a:srgbClr val="000000"/>
                </a:solidFill>
              </a:rPr>
              <a:t>David’s crossing of the Kidron (2 Sam 15:23), his route over the Mount</a:t>
            </a:r>
            <a:r>
              <a:rPr lang="en-US" baseline="0" dirty="0">
                <a:solidFill>
                  <a:srgbClr val="000000"/>
                </a:solidFill>
              </a:rPr>
              <a:t> of Olives (2 Sam 15:30; 15:32; 16:1) and past </a:t>
            </a:r>
            <a:r>
              <a:rPr lang="en-US" baseline="0" dirty="0" err="1">
                <a:solidFill>
                  <a:srgbClr val="000000"/>
                </a:solidFill>
              </a:rPr>
              <a:t>Bahurim</a:t>
            </a:r>
            <a:r>
              <a:rPr lang="en-US" baseline="0" dirty="0">
                <a:solidFill>
                  <a:srgbClr val="000000"/>
                </a:solidFill>
              </a:rPr>
              <a:t> (2 Sam 16:5), along with the subsequent crossing of the fords of the Jordan River (2 Sam 17:16; 17:22), as well as the fact that his route is described as “the way of the wilderness” (2 Sam 15:23) all seem to point to the Ascent of Adummim as his most likely route. </a:t>
            </a:r>
          </a:p>
          <a:p>
            <a:pPr eaLnBrk="1" hangingPunct="1">
              <a:spcBef>
                <a:spcPct val="0"/>
              </a:spcBef>
            </a:pPr>
            <a:endParaRPr lang="en-US" baseline="0" dirty="0">
              <a:solidFill>
                <a:srgbClr val="000000"/>
              </a:solidFill>
            </a:endParaRPr>
          </a:p>
          <a:p>
            <a:pPr eaLnBrk="1" hangingPunct="1">
              <a:spcBef>
                <a:spcPct val="0"/>
              </a:spcBef>
            </a:pPr>
            <a:r>
              <a:rPr lang="en-US" dirty="0">
                <a:solidFill>
                  <a:srgbClr val="000000"/>
                </a:solidFill>
              </a:rPr>
              <a:t>The “Ascent of Adummim” was the main route from Jericho to Jerusalem in antiquity. It followed a ridge located south of the Wadi </a:t>
            </a:r>
            <a:r>
              <a:rPr lang="en-US" dirty="0" err="1">
                <a:solidFill>
                  <a:srgbClr val="000000"/>
                </a:solidFill>
              </a:rPr>
              <a:t>Qilt</a:t>
            </a:r>
            <a:r>
              <a:rPr lang="en-US" dirty="0">
                <a:solidFill>
                  <a:srgbClr val="000000"/>
                </a:solidFill>
              </a:rPr>
              <a:t> and north of Nahal </a:t>
            </a:r>
            <a:r>
              <a:rPr lang="en-US" dirty="0" err="1">
                <a:solidFill>
                  <a:srgbClr val="000000"/>
                </a:solidFill>
              </a:rPr>
              <a:t>Og</a:t>
            </a:r>
            <a:r>
              <a:rPr lang="en-US" dirty="0">
                <a:solidFill>
                  <a:srgbClr val="000000"/>
                </a:solidFill>
              </a:rPr>
              <a:t>, and near Jerusalem was forced to cross the Nahal </a:t>
            </a:r>
            <a:r>
              <a:rPr lang="en-US" dirty="0" err="1">
                <a:solidFill>
                  <a:srgbClr val="000000"/>
                </a:solidFill>
              </a:rPr>
              <a:t>Og</a:t>
            </a:r>
            <a:r>
              <a:rPr lang="en-US" dirty="0">
                <a:solidFill>
                  <a:srgbClr val="000000"/>
                </a:solidFill>
              </a:rPr>
              <a:t> at a more passable location. Among the biblical events which likely occurred on this route were David’s flight from Absalom (2 Sam 15–16), Zedekiah’s flight from the Babylonians (2 Kgs 25:4), the story of the Good Samaritan (Luke 10:25-37), and Jesus’s travels from Jericho to Jerusalem (e.g., Luke 19:28). </a:t>
            </a:r>
          </a:p>
          <a:p>
            <a:pPr eaLnBrk="1" hangingPunct="1">
              <a:spcBef>
                <a:spcPct val="0"/>
              </a:spcBef>
            </a:pP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tb010703282</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1667969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is in the public domain, via The Jewish Museum: https://thejewishmuseum.org/collection/26540-david-quits-jerusalem.</a:t>
            </a:r>
          </a:p>
          <a:p>
            <a:endParaRPr lang="en-US" dirty="0"/>
          </a:p>
          <a:p>
            <a:r>
              <a:rPr lang="en-US" dirty="0"/>
              <a:t>tjm26540</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LXX specifies that they arrived “at</a:t>
            </a:r>
            <a:r>
              <a:rPr lang="en-US" baseline="0" dirty="0"/>
              <a:t> t</a:t>
            </a:r>
            <a:r>
              <a:rPr lang="en-US" dirty="0"/>
              <a:t>he Jordan</a:t>
            </a:r>
            <a:r>
              <a:rPr lang="en-US" baseline="0" dirty="0"/>
              <a:t>.” While this is certainly possible, and the Jordan is mentioned later on (2 Sam 17:22), it is more likely that refreshment was taken at the nearby Jericho oasis. This photo shows a field of maize (corn), rows of young banana trees, and a grove of tall date palms, all watered by the large freshwater spring at the Jericho oasis. The mound of ancient Jericho is visible behind the date palms. </a:t>
            </a:r>
          </a:p>
          <a:p>
            <a:endParaRPr lang="en-US" baseline="0" dirty="0"/>
          </a:p>
          <a:p>
            <a:r>
              <a:rPr lang="en-US" baseline="0" dirty="0"/>
              <a:t>Jericho had been destroyed centuries earlier and had been cursed (Josh 6:26). Aside from the temporary residence taken up there by Eglon the Moabite (Judg 3:12-13), it apparently sat uninhabited until the days of Ahab (1 Kgs 16:34). This means that the city would have been uninhabited at the time of David, although the oasis was likely still cultivated.</a:t>
            </a:r>
          </a:p>
          <a:p>
            <a:endParaRPr lang="en-US" baseline="0" dirty="0"/>
          </a:p>
          <a:p>
            <a:r>
              <a:rPr lang="en-US" dirty="0"/>
              <a:t>tb051106823</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Jericho, which is situated at the eastern end of the Ascent of Adummim, is well watered by a large freshwater spring, known today as “Elisha’s Spring.” The surrounding plain is parched wilderness, as is the entire length of the Ascent of Adummim. David would have known of this spring, and it is difficult to imagine that he passed it by for the muddy waters of the Jordan River.</a:t>
            </a:r>
          </a:p>
          <a:p>
            <a:endParaRPr lang="en-US" baseline="0" dirty="0"/>
          </a:p>
          <a:p>
            <a:r>
              <a:rPr lang="en-US" dirty="0"/>
              <a:t>tb052006450</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photo reveals the very dry nature of the plain that surrounds Jericho. Jericho itself is located off</a:t>
            </a:r>
            <a:r>
              <a:rPr lang="en-US" baseline="0" dirty="0"/>
              <a:t> the field of view to the left (west); a few marginal fields associated with the oasis can be seen at the far left. The Jordan River is visible as the darker depression running across this photo. Along the narrow course of the river is thick growth, thickets that in many places are nearly impenetrable. </a:t>
            </a:r>
          </a:p>
          <a:p>
            <a:endParaRPr lang="en-US" baseline="0"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narrator intended to</a:t>
            </a:r>
            <a:r>
              <a:rPr lang="en-US" baseline="0" dirty="0"/>
              <a:t> state that David and his company found refreshment at the Jordan River, he would have had in mind a stretch of the river similar to what is seen in this photo. The Jordan River drains a very large area and is always muddy in its lower reaches (cf. 2 Kgs 5:12).</a:t>
            </a:r>
          </a:p>
          <a:p>
            <a:endParaRPr lang="en-US" baseline="0" dirty="0"/>
          </a:p>
          <a:p>
            <a:r>
              <a:rPr lang="en-US" dirty="0"/>
              <a:t>db6601080703</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1914.</a:t>
            </a:r>
            <a:endParaRPr lang="en-US" dirty="0"/>
          </a:p>
          <a:p>
            <a:endParaRPr lang="en-US" dirty="0"/>
          </a:p>
          <a:p>
            <a:r>
              <a:rPr lang="en-US" dirty="0"/>
              <a:t>mat06785</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3696744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This</a:t>
            </a:r>
            <a:r>
              <a:rPr lang="en-US" baseline="0" dirty="0"/>
              <a:t> aerial view shows the three towers that are spread across the Mount of Olives. From left to right, they are the tower of the Hebrew University on Mount Scopus, the bell tower of the Lutheran Church of the Ascension at the Augusta Victoria Hospital, and the bell tower of the Russian Orthodox Church of the Ascension. The approximate location of </a:t>
            </a:r>
            <a:r>
              <a:rPr lang="en-US" baseline="0" dirty="0" err="1"/>
              <a:t>Bahurim</a:t>
            </a:r>
            <a:r>
              <a:rPr lang="en-US" baseline="0" dirty="0"/>
              <a:t>, which is a subsequent stop on David’s route (2 Sam 16:5) is also visible.</a:t>
            </a:r>
          </a:p>
          <a:p>
            <a:pPr marL="0" indent="0" eaLnBrk="1" hangingPunct="1">
              <a:buFontTx/>
              <a:buNone/>
            </a:pPr>
            <a:endParaRPr lang="en-US" dirty="0"/>
          </a:p>
          <a:p>
            <a:pPr marL="228600" indent="-228600" eaLnBrk="1" hangingPunct="1"/>
            <a:r>
              <a:rPr lang="en-US" dirty="0"/>
              <a:t>tb010703219</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As David fled north and eastward from Jerusalem, Absalom advanced</a:t>
            </a:r>
            <a:r>
              <a:rPr lang="en-US" sz="1200" kern="1200" baseline="0" dirty="0">
                <a:solidFill>
                  <a:schemeClr val="tx1"/>
                </a:solidFill>
                <a:effectLst/>
                <a:latin typeface="+mn-lt"/>
                <a:ea typeface="+mn-ea"/>
                <a:cs typeface="+mn-cs"/>
              </a:rPr>
              <a:t> on Jerusalem from the southwest. The distance from Hebron to Jerusalem is about 20 miles (32 km), whereas from Jerusalem to Jericho is about 15 miles (24 km), or to the fords of the Jordan would be approximately 20 miles (32 km). </a:t>
            </a:r>
            <a:r>
              <a:rPr lang="en-US" sz="1200" kern="1200" dirty="0">
                <a:solidFill>
                  <a:schemeClr val="tx1"/>
                </a:solidFill>
                <a:effectLst/>
                <a:latin typeface="+mn-lt"/>
                <a:ea typeface="+mn-ea"/>
                <a:cs typeface="+mn-cs"/>
              </a:rPr>
              <a:t>This map is a detail of map</a:t>
            </a:r>
            <a:r>
              <a:rPr lang="en-US" sz="1200" kern="1200" baseline="0" dirty="0">
                <a:solidFill>
                  <a:schemeClr val="tx1"/>
                </a:solidFill>
                <a:effectLst/>
                <a:latin typeface="+mn-lt"/>
                <a:ea typeface="+mn-ea"/>
                <a:cs typeface="+mn-cs"/>
              </a:rPr>
              <a:t> 1-6 </a:t>
            </a:r>
            <a:r>
              <a:rPr lang="en-US" dirty="0"/>
              <a:t>from the </a:t>
            </a:r>
            <a:r>
              <a:rPr lang="en-US" i="1" dirty="0"/>
              <a:t>Satellite Bible Atlas</a:t>
            </a:r>
            <a:r>
              <a:rPr lang="en-US" dirty="0"/>
              <a:t>, by William Schlegel. Used by permission. </a:t>
            </a:r>
            <a:r>
              <a:rPr lang="en-US" baseline="0" dirty="0"/>
              <a:t>An editable version is included behind this graphic for those who may wish to change portions of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Absalom was coming from Hebron, although he apparently called up other fighting men from regions around the country. The green hill in the left foreground is the location of the ancient city of Hebron. The Cave of Machpelah, the traditional location of the tomb of Abraham, Sarah, Isaac, Rebekah, Jacob, and Leah, </a:t>
            </a:r>
            <a:r>
              <a:rPr lang="en-US" baseline="0" dirty="0"/>
              <a:t>is just visible on the right edge of the photo; so is the very edge of the “Pool of David.” The next slide includes labels.</a:t>
            </a:r>
            <a:endParaRPr lang="en-US" dirty="0"/>
          </a:p>
          <a:p>
            <a:endParaRPr lang="en-US" dirty="0"/>
          </a:p>
          <a:p>
            <a:r>
              <a:rPr lang="en-US" dirty="0"/>
              <a:t>ws022416031</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Absalom was coming from Hebron, although he apparently called up other fighting men from regions around the country. The green hill in the left foreground is the location of the ancient city of Hebron. The Cave of Machpelah, the traditional location of the tomb of Abraham, Sarah, Isaac, Rebekah, Jacob, and Leah, </a:t>
            </a:r>
            <a:r>
              <a:rPr lang="en-US" baseline="0" dirty="0"/>
              <a:t>is just visible on the right edge of the photo; so is the very edge of the “Pool of David.” </a:t>
            </a:r>
          </a:p>
          <a:p>
            <a:endParaRPr lang="en-US" dirty="0"/>
          </a:p>
          <a:p>
            <a:r>
              <a:rPr lang="en-US" dirty="0"/>
              <a:t>ws022416031</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At this time, Jerusalem</a:t>
            </a:r>
            <a:r>
              <a:rPr lang="en-US" baseline="0" dirty="0"/>
              <a:t> (the City of David) was located on the spur that now lies south of the Herodian Temple Mount. David’s palace, which was the destination of Absalom, is thought to have been located at the upper end of the city.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At this time, Jerusalem</a:t>
            </a:r>
            <a:r>
              <a:rPr lang="en-US" baseline="0" dirty="0"/>
              <a:t> (the City of David) was located on the spur that now lies south of the Herodian Temple Mount. David’s palace, which was the destination of Absalom, is thought to have been located at the upper end of the city.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Ahithophel had been a trusted advisor to David and had now switched allegiance to Absalom. This wall painting from </a:t>
            </a:r>
            <a:r>
              <a:rPr lang="en-US" dirty="0" err="1"/>
              <a:t>Til</a:t>
            </a:r>
            <a:r>
              <a:rPr lang="en-US" dirty="0"/>
              <a:t> </a:t>
            </a:r>
            <a:r>
              <a:rPr lang="en-US" dirty="0" err="1"/>
              <a:t>Barsip</a:t>
            </a:r>
            <a:r>
              <a:rPr lang="en-US" dirty="0"/>
              <a:t> depicts a court scene with advisors and courtiers.</a:t>
            </a:r>
            <a:r>
              <a:rPr lang="en-US" baseline="0" dirty="0"/>
              <a:t> </a:t>
            </a:r>
            <a:r>
              <a:rPr lang="en-US" dirty="0"/>
              <a:t>The king sits</a:t>
            </a:r>
            <a:r>
              <a:rPr lang="en-US" baseline="0" dirty="0"/>
              <a:t> on a throne with a low footstool, with a scepter in his right hand. Two beardless eunuchs can be seen as close attendants behind the throne, while other dignitaries face the king. </a:t>
            </a:r>
          </a:p>
          <a:p>
            <a:endParaRPr lang="en-US" baseline="0" dirty="0"/>
          </a:p>
          <a:p>
            <a:r>
              <a:rPr lang="en-US" dirty="0" err="1"/>
              <a:t>Til</a:t>
            </a:r>
            <a:r>
              <a:rPr lang="en-US" dirty="0"/>
              <a:t> </a:t>
            </a:r>
            <a:r>
              <a:rPr lang="en-US" dirty="0" err="1"/>
              <a:t>Barsip</a:t>
            </a:r>
            <a:r>
              <a:rPr lang="en-US" dirty="0"/>
              <a:t> (modern Tell </a:t>
            </a:r>
            <a:r>
              <a:rPr lang="en-US" dirty="0" err="1"/>
              <a:t>Ahmar</a:t>
            </a:r>
            <a:r>
              <a:rPr lang="en-US" dirty="0"/>
              <a:t>) is located in northern Syria by the Euphrates River, about 12 miles (19 km) south of ancient Carchemish. For more about the paintings from </a:t>
            </a:r>
            <a:r>
              <a:rPr lang="en-US" dirty="0" err="1"/>
              <a:t>Til</a:t>
            </a:r>
            <a:r>
              <a:rPr lang="en-US" dirty="0"/>
              <a:t> </a:t>
            </a:r>
            <a:r>
              <a:rPr lang="en-US" dirty="0" err="1"/>
              <a:t>Barsip</a:t>
            </a:r>
            <a:r>
              <a:rPr lang="en-US" dirty="0"/>
              <a:t>, see https://www.louvre.fr/en/oeuvre-notices/painting-til-barsip. This image comes from Wikimedia Commons and is in the public domain. Source: https://commons.wikimedia.org/wiki/File:Tell_Ahmar,_mural_palacio_rey_Tiglatpileser_audiencia_sicglo_VIII.jpg</a:t>
            </a:r>
          </a:p>
          <a:p>
            <a:endParaRPr lang="en-US" dirty="0"/>
          </a:p>
          <a:p>
            <a:r>
              <a:rPr lang="en-US" dirty="0"/>
              <a:t>wiki010120172209</a:t>
            </a:r>
          </a:p>
        </p:txBody>
      </p:sp>
      <p:sp>
        <p:nvSpPr>
          <p:cNvPr id="4" name="Slide Number Placeholder 3"/>
          <p:cNvSpPr>
            <a:spLocks noGrp="1"/>
          </p:cNvSpPr>
          <p:nvPr>
            <p:ph type="sldNum" sz="quarter" idx="5"/>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236153646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description of Hushai as an “</a:t>
            </a:r>
            <a:r>
              <a:rPr lang="en-US" sz="1200" kern="1200" dirty="0" err="1">
                <a:solidFill>
                  <a:schemeClr val="tx1"/>
                </a:solidFill>
                <a:effectLst/>
                <a:latin typeface="+mn-lt"/>
                <a:ea typeface="+mn-ea"/>
                <a:cs typeface="+mn-cs"/>
              </a:rPr>
              <a:t>Archite</a:t>
            </a:r>
            <a:r>
              <a:rPr lang="en-US" sz="1200" kern="1200" dirty="0">
                <a:solidFill>
                  <a:schemeClr val="tx1"/>
                </a:solidFill>
                <a:effectLst/>
                <a:latin typeface="+mn-lt"/>
                <a:ea typeface="+mn-ea"/>
                <a:cs typeface="+mn-cs"/>
              </a:rPr>
              <a:t>” probably identifies</a:t>
            </a:r>
            <a:r>
              <a:rPr lang="en-US" sz="1200" kern="1200" baseline="0" dirty="0">
                <a:solidFill>
                  <a:schemeClr val="tx1"/>
                </a:solidFill>
                <a:effectLst/>
                <a:latin typeface="+mn-lt"/>
                <a:ea typeface="+mn-ea"/>
                <a:cs typeface="+mn-cs"/>
              </a:rPr>
              <a:t> him as coming from the area of </a:t>
            </a:r>
            <a:r>
              <a:rPr lang="en-US" sz="1200" kern="1200" baseline="0" dirty="0" err="1">
                <a:solidFill>
                  <a:schemeClr val="tx1"/>
                </a:solidFill>
                <a:effectLst/>
                <a:latin typeface="+mn-lt"/>
                <a:ea typeface="+mn-ea"/>
                <a:cs typeface="+mn-cs"/>
              </a:rPr>
              <a:t>Ataroth</a:t>
            </a:r>
            <a:r>
              <a:rPr lang="en-US" sz="1200" kern="1200" baseline="0" dirty="0">
                <a:solidFill>
                  <a:schemeClr val="tx1"/>
                </a:solidFill>
                <a:effectLst/>
                <a:latin typeface="+mn-lt"/>
                <a:ea typeface="+mn-ea"/>
                <a:cs typeface="+mn-cs"/>
              </a:rPr>
              <a:t> in southern Ephraim. Joshua 16:2 makes reference to “the border of the </a:t>
            </a:r>
            <a:r>
              <a:rPr lang="en-US" sz="1200" kern="1200" baseline="0" dirty="0" err="1">
                <a:solidFill>
                  <a:schemeClr val="tx1"/>
                </a:solidFill>
                <a:effectLst/>
                <a:latin typeface="+mn-lt"/>
                <a:ea typeface="+mn-ea"/>
                <a:cs typeface="+mn-cs"/>
              </a:rPr>
              <a:t>Archites</a:t>
            </a:r>
            <a:r>
              <a:rPr lang="en-US" sz="1200" kern="1200" baseline="0" dirty="0">
                <a:solidFill>
                  <a:schemeClr val="tx1"/>
                </a:solidFill>
                <a:effectLst/>
                <a:latin typeface="+mn-lt"/>
                <a:ea typeface="+mn-ea"/>
                <a:cs typeface="+mn-cs"/>
              </a:rPr>
              <a:t> at </a:t>
            </a:r>
            <a:r>
              <a:rPr lang="en-US" sz="1200" kern="1200" baseline="0" dirty="0" err="1">
                <a:solidFill>
                  <a:schemeClr val="tx1"/>
                </a:solidFill>
                <a:effectLst/>
                <a:latin typeface="+mn-lt"/>
                <a:ea typeface="+mn-ea"/>
                <a:cs typeface="+mn-cs"/>
              </a:rPr>
              <a:t>Ataroth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boundary description here states that the territory between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and Lower Beth-horon was controlled by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Japhletites</a:t>
            </a:r>
            <a:r>
              <a:rPr lang="en-US" sz="1200" kern="1200" dirty="0">
                <a:solidFill>
                  <a:schemeClr val="tx1"/>
                </a:solidFill>
                <a:effectLst/>
                <a:latin typeface="+mn-lt"/>
                <a:ea typeface="+mn-ea"/>
                <a:cs typeface="+mn-cs"/>
              </a:rPr>
              <a:t> (Josh 16:2-3b);</a:t>
            </a:r>
            <a:r>
              <a:rPr lang="en-US" sz="1200" kern="1200" baseline="0" dirty="0">
                <a:solidFill>
                  <a:schemeClr val="tx1"/>
                </a:solidFill>
                <a:effectLst/>
                <a:latin typeface="+mn-lt"/>
                <a:ea typeface="+mn-ea"/>
                <a:cs typeface="+mn-cs"/>
              </a:rPr>
              <a:t> further down, the description includes </a:t>
            </a:r>
            <a:r>
              <a:rPr lang="en-US" sz="1200" kern="1200" dirty="0">
                <a:solidFill>
                  <a:schemeClr val="tx1"/>
                </a:solidFill>
                <a:effectLst/>
                <a:latin typeface="+mn-lt"/>
                <a:ea typeface="+mn-ea"/>
                <a:cs typeface="+mn-cs"/>
              </a:rPr>
              <a:t>the compound toponym of </a:t>
            </a:r>
            <a:r>
              <a:rPr lang="en-US" sz="1200" kern="1200" dirty="0" err="1">
                <a:solidFill>
                  <a:schemeClr val="tx1"/>
                </a:solidFill>
                <a:effectLst/>
                <a:latin typeface="+mn-lt"/>
                <a:ea typeface="+mn-ea"/>
                <a:cs typeface="+mn-cs"/>
              </a:rPr>
              <a:t>Ataroth-addar</a:t>
            </a:r>
            <a:r>
              <a:rPr lang="en-US" sz="1200" kern="1200" dirty="0">
                <a:solidFill>
                  <a:schemeClr val="tx1"/>
                </a:solidFill>
                <a:effectLst/>
                <a:latin typeface="+mn-lt"/>
                <a:ea typeface="+mn-ea"/>
                <a:cs typeface="+mn-cs"/>
              </a:rPr>
              <a:t> (Josh 16:5).</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Ephraim reference to an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in verse 2 and another </a:t>
            </a:r>
            <a:r>
              <a:rPr lang="en-US" sz="1200" kern="1200" dirty="0" err="1">
                <a:solidFill>
                  <a:schemeClr val="tx1"/>
                </a:solidFill>
                <a:effectLst/>
                <a:latin typeface="+mn-lt"/>
                <a:ea typeface="+mn-ea"/>
                <a:cs typeface="+mn-cs"/>
              </a:rPr>
              <a:t>Ataroth-addar</a:t>
            </a:r>
            <a:r>
              <a:rPr lang="en-US" sz="1200" kern="1200" dirty="0">
                <a:solidFill>
                  <a:schemeClr val="tx1"/>
                </a:solidFill>
                <a:effectLst/>
                <a:latin typeface="+mn-lt"/>
                <a:ea typeface="+mn-ea"/>
                <a:cs typeface="+mn-cs"/>
              </a:rPr>
              <a:t> in verse 5 could theoretically relate to two sites in the same vicinity. In fact, this seems to be the situation in the days of Eusebius, who records that there were two </a:t>
            </a:r>
            <a:r>
              <a:rPr lang="en-US" sz="1200" kern="1200" dirty="0" err="1">
                <a:solidFill>
                  <a:schemeClr val="tx1"/>
                </a:solidFill>
                <a:effectLst/>
                <a:latin typeface="+mn-lt"/>
                <a:ea typeface="+mn-ea"/>
                <a:cs typeface="+mn-cs"/>
              </a:rPr>
              <a:t>Ataroths</a:t>
            </a:r>
            <a:r>
              <a:rPr lang="en-US" sz="1200" kern="1200" dirty="0">
                <a:solidFill>
                  <a:schemeClr val="tx1"/>
                </a:solidFill>
                <a:effectLst/>
                <a:latin typeface="+mn-lt"/>
                <a:ea typeface="+mn-ea"/>
                <a:cs typeface="+mn-cs"/>
              </a:rPr>
              <a:t> in the vicinity of Alia (</a:t>
            </a:r>
            <a:r>
              <a:rPr lang="en-US" sz="1200" i="1" kern="1200" dirty="0" err="1">
                <a:solidFill>
                  <a:schemeClr val="tx1"/>
                </a:solidFill>
                <a:effectLst/>
                <a:latin typeface="+mn-lt"/>
                <a:ea typeface="+mn-ea"/>
                <a:cs typeface="+mn-cs"/>
              </a:rPr>
              <a:t>Onom</a:t>
            </a:r>
            <a:r>
              <a:rPr lang="en-US" sz="1200" kern="1200" dirty="0">
                <a:solidFill>
                  <a:schemeClr val="tx1"/>
                </a:solidFill>
                <a:effectLst/>
                <a:latin typeface="+mn-lt"/>
                <a:ea typeface="+mn-ea"/>
                <a:cs typeface="+mn-cs"/>
              </a:rPr>
              <a:t>. 26.16, cf. 26.13, 18).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Conder’s</a:t>
            </a:r>
            <a:r>
              <a:rPr lang="en-US" sz="1200" kern="1200" dirty="0">
                <a:solidFill>
                  <a:schemeClr val="tx1"/>
                </a:solidFill>
                <a:effectLst/>
                <a:latin typeface="+mn-lt"/>
                <a:ea typeface="+mn-ea"/>
                <a:cs typeface="+mn-cs"/>
              </a:rPr>
              <a:t> original proposal to identify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of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with nearby Ein Arik seems plausible. </a:t>
            </a:r>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associated </a:t>
            </a:r>
            <a:r>
              <a:rPr lang="en-US" sz="1200" kern="1200" dirty="0" err="1">
                <a:solidFill>
                  <a:schemeClr val="tx1"/>
                </a:solidFill>
                <a:effectLst/>
                <a:latin typeface="+mn-lt"/>
                <a:ea typeface="+mn-ea"/>
                <a:cs typeface="+mn-cs"/>
              </a:rPr>
              <a:t>Ein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Arik</a:t>
            </a:r>
            <a:r>
              <a:rPr lang="en-US" sz="1200" kern="1200" dirty="0">
                <a:solidFill>
                  <a:schemeClr val="tx1"/>
                </a:solidFill>
                <a:effectLst/>
                <a:latin typeface="+mn-lt"/>
                <a:ea typeface="+mn-ea"/>
                <a:cs typeface="+mn-cs"/>
              </a:rPr>
              <a:t> with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which he connected to a site named “</a:t>
            </a:r>
            <a:r>
              <a:rPr lang="en-US" sz="1200" kern="1200" dirty="0" err="1">
                <a:solidFill>
                  <a:schemeClr val="tx1"/>
                </a:solidFill>
                <a:effectLst/>
                <a:latin typeface="+mn-lt"/>
                <a:ea typeface="+mn-ea"/>
                <a:cs typeface="+mn-cs"/>
              </a:rPr>
              <a:t>Arecha</a:t>
            </a:r>
            <a:r>
              <a:rPr lang="en-US" sz="1200" kern="1200" dirty="0">
                <a:solidFill>
                  <a:schemeClr val="tx1"/>
                </a:solidFill>
                <a:effectLst/>
                <a:latin typeface="+mn-lt"/>
                <a:ea typeface="+mn-ea"/>
                <a:cs typeface="+mn-cs"/>
              </a:rPr>
              <a:t>” that is included on a map of the Holy Land made by Marino </a:t>
            </a:r>
            <a:r>
              <a:rPr lang="en-US" sz="1200" kern="1200" dirty="0" err="1">
                <a:solidFill>
                  <a:schemeClr val="tx1"/>
                </a:solidFill>
                <a:effectLst/>
                <a:latin typeface="+mn-lt"/>
                <a:ea typeface="+mn-ea"/>
                <a:cs typeface="+mn-cs"/>
              </a:rPr>
              <a:t>Sanuto</a:t>
            </a:r>
            <a:r>
              <a:rPr lang="en-US" sz="1200" kern="1200" dirty="0">
                <a:solidFill>
                  <a:schemeClr val="tx1"/>
                </a:solidFill>
                <a:effectLst/>
                <a:latin typeface="+mn-lt"/>
                <a:ea typeface="+mn-ea"/>
                <a:cs typeface="+mn-cs"/>
              </a:rPr>
              <a:t> in 1321. Khirbet el-</a:t>
            </a:r>
            <a:r>
              <a:rPr lang="en-US" sz="1200" kern="1200" dirty="0" err="1">
                <a:solidFill>
                  <a:schemeClr val="tx1"/>
                </a:solidFill>
                <a:effectLst/>
                <a:latin typeface="+mn-lt"/>
                <a:ea typeface="+mn-ea"/>
                <a:cs typeface="+mn-cs"/>
              </a:rPr>
              <a:t>Hafi</a:t>
            </a:r>
            <a:r>
              <a:rPr lang="en-US" sz="1200" kern="1200" dirty="0">
                <a:solidFill>
                  <a:schemeClr val="tx1"/>
                </a:solidFill>
                <a:effectLst/>
                <a:latin typeface="+mn-lt"/>
                <a:ea typeface="+mn-ea"/>
                <a:cs typeface="+mn-cs"/>
              </a:rPr>
              <a:t> is a ruin of about 0.75 acres (0.30 ha), situated about 990 feet (300 m) southwest from the spring (Ein Arik). The surveys at the site revealed remains from the Middle Bronze, Iron I, Iron II, and later periods. The site is located 2.2 miles (3.5 km) northeast of Upper Beth-</a:t>
            </a:r>
            <a:r>
              <a:rPr lang="en-US" sz="1200" kern="1200" dirty="0" err="1">
                <a:solidFill>
                  <a:schemeClr val="tx1"/>
                </a:solidFill>
                <a:effectLst/>
                <a:latin typeface="+mn-lt"/>
                <a:ea typeface="+mn-ea"/>
                <a:cs typeface="+mn-cs"/>
              </a:rPr>
              <a:t>horon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Beit</a:t>
            </a:r>
            <a:r>
              <a:rPr lang="en-US" sz="1200" kern="1200" dirty="0">
                <a:solidFill>
                  <a:schemeClr val="tx1"/>
                </a:solidFill>
                <a:effectLst/>
                <a:latin typeface="+mn-lt"/>
                <a:ea typeface="+mn-ea"/>
                <a:cs typeface="+mn-cs"/>
              </a:rPr>
              <a:t> ‘Ur el-</a:t>
            </a:r>
            <a:r>
              <a:rPr lang="en-US" sz="1200" kern="1200" dirty="0" err="1">
                <a:solidFill>
                  <a:schemeClr val="tx1"/>
                </a:solidFill>
                <a:effectLst/>
                <a:latin typeface="+mn-lt"/>
                <a:ea typeface="+mn-ea"/>
                <a:cs typeface="+mn-cs"/>
              </a:rPr>
              <a:t>Fauqa</a:t>
            </a:r>
            <a:r>
              <a:rPr lang="en-US" sz="1200" kern="1200" dirty="0">
                <a:solidFill>
                  <a:schemeClr val="tx1"/>
                </a:solidFill>
                <a:effectLst/>
                <a:latin typeface="+mn-lt"/>
                <a:ea typeface="+mn-ea"/>
                <a:cs typeface="+mn-cs"/>
              </a:rPr>
              <a:t>). This identification fits the geographical and archaeological picture of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of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and helps define the </a:t>
            </a:r>
            <a:r>
              <a:rPr lang="en-US" sz="1200" kern="1200" dirty="0" err="1">
                <a:solidFill>
                  <a:schemeClr val="tx1"/>
                </a:solidFill>
                <a:effectLst/>
                <a:latin typeface="+mn-lt"/>
                <a:ea typeface="+mn-ea"/>
                <a:cs typeface="+mn-cs"/>
              </a:rPr>
              <a:t>Benjaminite</a:t>
            </a:r>
            <a:r>
              <a:rPr lang="en-US" sz="1200" kern="1200" dirty="0">
                <a:solidFill>
                  <a:schemeClr val="tx1"/>
                </a:solidFill>
                <a:effectLst/>
                <a:latin typeface="+mn-lt"/>
                <a:ea typeface="+mn-ea"/>
                <a:cs typeface="+mn-cs"/>
              </a:rPr>
              <a:t>/Ephraimite border. This map comes from the Survey of Western Palestine, published in 1880 by the Palestine Exploration Fund; a digital version of the 26-map set is available from BiblePlaces.com.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0" dirty="0"/>
              <a:t>swpmap17</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description of Hushai as an “</a:t>
            </a:r>
            <a:r>
              <a:rPr lang="en-US" sz="1200" kern="1200" dirty="0" err="1">
                <a:solidFill>
                  <a:schemeClr val="tx1"/>
                </a:solidFill>
                <a:effectLst/>
                <a:latin typeface="+mn-lt"/>
                <a:ea typeface="+mn-ea"/>
                <a:cs typeface="+mn-cs"/>
              </a:rPr>
              <a:t>Archite</a:t>
            </a:r>
            <a:r>
              <a:rPr lang="en-US" sz="1200" kern="1200" dirty="0">
                <a:solidFill>
                  <a:schemeClr val="tx1"/>
                </a:solidFill>
                <a:effectLst/>
                <a:latin typeface="+mn-lt"/>
                <a:ea typeface="+mn-ea"/>
                <a:cs typeface="+mn-cs"/>
              </a:rPr>
              <a:t>” probably identifies</a:t>
            </a:r>
            <a:r>
              <a:rPr lang="en-US" sz="1200" kern="1200" baseline="0" dirty="0">
                <a:solidFill>
                  <a:schemeClr val="tx1"/>
                </a:solidFill>
                <a:effectLst/>
                <a:latin typeface="+mn-lt"/>
                <a:ea typeface="+mn-ea"/>
                <a:cs typeface="+mn-cs"/>
              </a:rPr>
              <a:t> him as coming from the area of </a:t>
            </a:r>
            <a:r>
              <a:rPr lang="en-US" sz="1200" kern="1200" baseline="0" dirty="0" err="1">
                <a:solidFill>
                  <a:schemeClr val="tx1"/>
                </a:solidFill>
                <a:effectLst/>
                <a:latin typeface="+mn-lt"/>
                <a:ea typeface="+mn-ea"/>
                <a:cs typeface="+mn-cs"/>
              </a:rPr>
              <a:t>Ataroth</a:t>
            </a:r>
            <a:r>
              <a:rPr lang="en-US" sz="1200" kern="1200" baseline="0" dirty="0">
                <a:solidFill>
                  <a:schemeClr val="tx1"/>
                </a:solidFill>
                <a:effectLst/>
                <a:latin typeface="+mn-lt"/>
                <a:ea typeface="+mn-ea"/>
                <a:cs typeface="+mn-cs"/>
              </a:rPr>
              <a:t> in southern Ephraim. Joshua 16:2 makes reference to “the border of the </a:t>
            </a:r>
            <a:r>
              <a:rPr lang="en-US" sz="1200" kern="1200" baseline="0" dirty="0" err="1">
                <a:solidFill>
                  <a:schemeClr val="tx1"/>
                </a:solidFill>
                <a:effectLst/>
                <a:latin typeface="+mn-lt"/>
                <a:ea typeface="+mn-ea"/>
                <a:cs typeface="+mn-cs"/>
              </a:rPr>
              <a:t>Archites</a:t>
            </a:r>
            <a:r>
              <a:rPr lang="en-US" sz="1200" kern="1200" baseline="0" dirty="0">
                <a:solidFill>
                  <a:schemeClr val="tx1"/>
                </a:solidFill>
                <a:effectLst/>
                <a:latin typeface="+mn-lt"/>
                <a:ea typeface="+mn-ea"/>
                <a:cs typeface="+mn-cs"/>
              </a:rPr>
              <a:t> at </a:t>
            </a:r>
            <a:r>
              <a:rPr lang="en-US" sz="1200" kern="1200" baseline="0" dirty="0" err="1">
                <a:solidFill>
                  <a:schemeClr val="tx1"/>
                </a:solidFill>
                <a:effectLst/>
                <a:latin typeface="+mn-lt"/>
                <a:ea typeface="+mn-ea"/>
                <a:cs typeface="+mn-cs"/>
              </a:rPr>
              <a:t>Ataroth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boundary description here states that the territory between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and Lower Beth-</a:t>
            </a:r>
            <a:r>
              <a:rPr lang="en-US" sz="1200" kern="1200" dirty="0" err="1">
                <a:solidFill>
                  <a:schemeClr val="tx1"/>
                </a:solidFill>
                <a:effectLst/>
                <a:latin typeface="+mn-lt"/>
                <a:ea typeface="+mn-ea"/>
                <a:cs typeface="+mn-cs"/>
              </a:rPr>
              <a:t>horon</a:t>
            </a:r>
            <a:r>
              <a:rPr lang="en-US" sz="1200" kern="1200" dirty="0">
                <a:solidFill>
                  <a:schemeClr val="tx1"/>
                </a:solidFill>
                <a:effectLst/>
                <a:latin typeface="+mn-lt"/>
                <a:ea typeface="+mn-ea"/>
                <a:cs typeface="+mn-cs"/>
              </a:rPr>
              <a:t> was controlled by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Japhletites</a:t>
            </a:r>
            <a:r>
              <a:rPr lang="en-US" sz="1200" kern="1200" dirty="0">
                <a:solidFill>
                  <a:schemeClr val="tx1"/>
                </a:solidFill>
                <a:effectLst/>
                <a:latin typeface="+mn-lt"/>
                <a:ea typeface="+mn-ea"/>
                <a:cs typeface="+mn-cs"/>
              </a:rPr>
              <a:t> (Josh 16:2-3b);</a:t>
            </a:r>
            <a:r>
              <a:rPr lang="en-US" sz="1200" kern="1200" baseline="0" dirty="0">
                <a:solidFill>
                  <a:schemeClr val="tx1"/>
                </a:solidFill>
                <a:effectLst/>
                <a:latin typeface="+mn-lt"/>
                <a:ea typeface="+mn-ea"/>
                <a:cs typeface="+mn-cs"/>
              </a:rPr>
              <a:t> further down, the description includes </a:t>
            </a:r>
            <a:r>
              <a:rPr lang="en-US" sz="1200" kern="1200" dirty="0">
                <a:solidFill>
                  <a:schemeClr val="tx1"/>
                </a:solidFill>
                <a:effectLst/>
                <a:latin typeface="+mn-lt"/>
                <a:ea typeface="+mn-ea"/>
                <a:cs typeface="+mn-cs"/>
              </a:rPr>
              <a:t>the compound </a:t>
            </a:r>
            <a:r>
              <a:rPr lang="en-US" sz="1200" kern="1200" dirty="0" err="1">
                <a:solidFill>
                  <a:schemeClr val="tx1"/>
                </a:solidFill>
                <a:effectLst/>
                <a:latin typeface="+mn-lt"/>
                <a:ea typeface="+mn-ea"/>
                <a:cs typeface="+mn-cs"/>
              </a:rPr>
              <a:t>toponym</a:t>
            </a:r>
            <a:r>
              <a:rPr lang="en-US" sz="1200" kern="1200" dirty="0">
                <a:solidFill>
                  <a:schemeClr val="tx1"/>
                </a:solidFill>
                <a:effectLst/>
                <a:latin typeface="+mn-lt"/>
                <a:ea typeface="+mn-ea"/>
                <a:cs typeface="+mn-cs"/>
              </a:rPr>
              <a:t> of </a:t>
            </a:r>
            <a:r>
              <a:rPr lang="en-US" sz="1200" kern="1200" dirty="0" err="1">
                <a:solidFill>
                  <a:schemeClr val="tx1"/>
                </a:solidFill>
                <a:effectLst/>
                <a:latin typeface="+mn-lt"/>
                <a:ea typeface="+mn-ea"/>
                <a:cs typeface="+mn-cs"/>
              </a:rPr>
              <a:t>Ataroth-addar</a:t>
            </a:r>
            <a:r>
              <a:rPr lang="en-US" sz="1200" kern="1200" dirty="0">
                <a:solidFill>
                  <a:schemeClr val="tx1"/>
                </a:solidFill>
                <a:effectLst/>
                <a:latin typeface="+mn-lt"/>
                <a:ea typeface="+mn-ea"/>
                <a:cs typeface="+mn-cs"/>
              </a:rPr>
              <a:t> (Josh 16:5).</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Ephraim reference to an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in verse 2 and another </a:t>
            </a:r>
            <a:r>
              <a:rPr lang="en-US" sz="1200" kern="1200" dirty="0" err="1">
                <a:solidFill>
                  <a:schemeClr val="tx1"/>
                </a:solidFill>
                <a:effectLst/>
                <a:latin typeface="+mn-lt"/>
                <a:ea typeface="+mn-ea"/>
                <a:cs typeface="+mn-cs"/>
              </a:rPr>
              <a:t>Ataroth-addar</a:t>
            </a:r>
            <a:r>
              <a:rPr lang="en-US" sz="1200" kern="1200" dirty="0">
                <a:solidFill>
                  <a:schemeClr val="tx1"/>
                </a:solidFill>
                <a:effectLst/>
                <a:latin typeface="+mn-lt"/>
                <a:ea typeface="+mn-ea"/>
                <a:cs typeface="+mn-cs"/>
              </a:rPr>
              <a:t> in verse 5 could theoretically relate to two sites in the same vicinity. In fact, this seems to be the situation in the days of Eusebius, who records that there were two </a:t>
            </a:r>
            <a:r>
              <a:rPr lang="en-US" sz="1200" kern="1200" dirty="0" err="1">
                <a:solidFill>
                  <a:schemeClr val="tx1"/>
                </a:solidFill>
                <a:effectLst/>
                <a:latin typeface="+mn-lt"/>
                <a:ea typeface="+mn-ea"/>
                <a:cs typeface="+mn-cs"/>
              </a:rPr>
              <a:t>Ataroths</a:t>
            </a:r>
            <a:r>
              <a:rPr lang="en-US" sz="1200" kern="1200" dirty="0">
                <a:solidFill>
                  <a:schemeClr val="tx1"/>
                </a:solidFill>
                <a:effectLst/>
                <a:latin typeface="+mn-lt"/>
                <a:ea typeface="+mn-ea"/>
                <a:cs typeface="+mn-cs"/>
              </a:rPr>
              <a:t> in the vicinity of Alia (</a:t>
            </a:r>
            <a:r>
              <a:rPr lang="en-US" sz="1200" i="1" kern="1200" dirty="0" err="1">
                <a:solidFill>
                  <a:schemeClr val="tx1"/>
                </a:solidFill>
                <a:effectLst/>
                <a:latin typeface="+mn-lt"/>
                <a:ea typeface="+mn-ea"/>
                <a:cs typeface="+mn-cs"/>
              </a:rPr>
              <a:t>Onom</a:t>
            </a:r>
            <a:r>
              <a:rPr lang="en-US" sz="1200" kern="1200" dirty="0">
                <a:solidFill>
                  <a:schemeClr val="tx1"/>
                </a:solidFill>
                <a:effectLst/>
                <a:latin typeface="+mn-lt"/>
                <a:ea typeface="+mn-ea"/>
                <a:cs typeface="+mn-cs"/>
              </a:rPr>
              <a:t>. 26.16, cf. 26.13, 18).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Conder’s</a:t>
            </a:r>
            <a:r>
              <a:rPr lang="en-US" sz="1200" kern="1200" dirty="0">
                <a:solidFill>
                  <a:schemeClr val="tx1"/>
                </a:solidFill>
                <a:effectLst/>
                <a:latin typeface="+mn-lt"/>
                <a:ea typeface="+mn-ea"/>
                <a:cs typeface="+mn-cs"/>
              </a:rPr>
              <a:t> original proposal to identify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of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with nearby Ein Arik seems plausible. </a:t>
            </a:r>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associated Ein Arik with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which he connected to a site named “</a:t>
            </a:r>
            <a:r>
              <a:rPr lang="en-US" sz="1200" kern="1200" dirty="0" err="1">
                <a:solidFill>
                  <a:schemeClr val="tx1"/>
                </a:solidFill>
                <a:effectLst/>
                <a:latin typeface="+mn-lt"/>
                <a:ea typeface="+mn-ea"/>
                <a:cs typeface="+mn-cs"/>
              </a:rPr>
              <a:t>Arecha</a:t>
            </a:r>
            <a:r>
              <a:rPr lang="en-US" sz="1200" kern="1200" dirty="0">
                <a:solidFill>
                  <a:schemeClr val="tx1"/>
                </a:solidFill>
                <a:effectLst/>
                <a:latin typeface="+mn-lt"/>
                <a:ea typeface="+mn-ea"/>
                <a:cs typeface="+mn-cs"/>
              </a:rPr>
              <a:t>” that is included on a map of the Holy Land made by Marino </a:t>
            </a:r>
            <a:r>
              <a:rPr lang="en-US" sz="1200" kern="1200" dirty="0" err="1">
                <a:solidFill>
                  <a:schemeClr val="tx1"/>
                </a:solidFill>
                <a:effectLst/>
                <a:latin typeface="+mn-lt"/>
                <a:ea typeface="+mn-ea"/>
                <a:cs typeface="+mn-cs"/>
              </a:rPr>
              <a:t>Sanuto</a:t>
            </a:r>
            <a:r>
              <a:rPr lang="en-US" sz="1200" kern="1200" dirty="0">
                <a:solidFill>
                  <a:schemeClr val="tx1"/>
                </a:solidFill>
                <a:effectLst/>
                <a:latin typeface="+mn-lt"/>
                <a:ea typeface="+mn-ea"/>
                <a:cs typeface="+mn-cs"/>
              </a:rPr>
              <a:t> in 1321. Khirbet el-</a:t>
            </a:r>
            <a:r>
              <a:rPr lang="en-US" sz="1200" kern="1200" dirty="0" err="1">
                <a:solidFill>
                  <a:schemeClr val="tx1"/>
                </a:solidFill>
                <a:effectLst/>
                <a:latin typeface="+mn-lt"/>
                <a:ea typeface="+mn-ea"/>
                <a:cs typeface="+mn-cs"/>
              </a:rPr>
              <a:t>Hafi</a:t>
            </a:r>
            <a:r>
              <a:rPr lang="en-US" sz="1200" kern="1200" dirty="0">
                <a:solidFill>
                  <a:schemeClr val="tx1"/>
                </a:solidFill>
                <a:effectLst/>
                <a:latin typeface="+mn-lt"/>
                <a:ea typeface="+mn-ea"/>
                <a:cs typeface="+mn-cs"/>
              </a:rPr>
              <a:t> is a ruin of about 0.75 acres (0.30 ha), situated about 990 feet (300 m) southwest from the spring (Ein Arik). The surveys at the site revealed remains from the Middle Bronze, Iron I, Iron II, and later periods. The site is located 2.2 miles (3.5 km) northeast of Upper Beth-</a:t>
            </a:r>
            <a:r>
              <a:rPr lang="en-US" sz="1200" kern="1200" dirty="0" err="1">
                <a:solidFill>
                  <a:schemeClr val="tx1"/>
                </a:solidFill>
                <a:effectLst/>
                <a:latin typeface="+mn-lt"/>
                <a:ea typeface="+mn-ea"/>
                <a:cs typeface="+mn-cs"/>
              </a:rPr>
              <a:t>horon</a:t>
            </a:r>
            <a:r>
              <a:rPr lang="en-US" sz="1200" kern="1200" dirty="0">
                <a:solidFill>
                  <a:schemeClr val="tx1"/>
                </a:solidFill>
                <a:effectLst/>
                <a:latin typeface="+mn-lt"/>
                <a:ea typeface="+mn-ea"/>
                <a:cs typeface="+mn-cs"/>
              </a:rPr>
              <a:t> (Beit ‘Ur el-</a:t>
            </a:r>
            <a:r>
              <a:rPr lang="en-US" sz="1200" kern="1200" dirty="0" err="1">
                <a:solidFill>
                  <a:schemeClr val="tx1"/>
                </a:solidFill>
                <a:effectLst/>
                <a:latin typeface="+mn-lt"/>
                <a:ea typeface="+mn-ea"/>
                <a:cs typeface="+mn-cs"/>
              </a:rPr>
              <a:t>Fauqa</a:t>
            </a:r>
            <a:r>
              <a:rPr lang="en-US" sz="1200" kern="1200" dirty="0">
                <a:solidFill>
                  <a:schemeClr val="tx1"/>
                </a:solidFill>
                <a:effectLst/>
                <a:latin typeface="+mn-lt"/>
                <a:ea typeface="+mn-ea"/>
                <a:cs typeface="+mn-cs"/>
              </a:rPr>
              <a:t>). This identification fits the geographical and archaeological picture of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of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and helps define the </a:t>
            </a:r>
            <a:r>
              <a:rPr lang="en-US" sz="1200" kern="1200" dirty="0" err="1">
                <a:solidFill>
                  <a:schemeClr val="tx1"/>
                </a:solidFill>
                <a:effectLst/>
                <a:latin typeface="+mn-lt"/>
                <a:ea typeface="+mn-ea"/>
                <a:cs typeface="+mn-cs"/>
              </a:rPr>
              <a:t>Benjaminite</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Ephraimite</a:t>
            </a:r>
            <a:r>
              <a:rPr lang="en-US" sz="1200" kern="1200" dirty="0">
                <a:solidFill>
                  <a:schemeClr val="tx1"/>
                </a:solidFill>
                <a:effectLst/>
                <a:latin typeface="+mn-lt"/>
                <a:ea typeface="+mn-ea"/>
                <a:cs typeface="+mn-cs"/>
              </a:rPr>
              <a:t> border. This map comes from the Survey of Western Palestine, published in 1880 by the Palestine Exploration Fund; a digital version of the 26-map set is available from BiblePlaces.com.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0" dirty="0"/>
              <a:t>swpmap17</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19072210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This aerial photo illustrates</a:t>
            </a:r>
            <a:r>
              <a:rPr lang="en-US" baseline="0" dirty="0">
                <a:ea typeface="ＭＳ Ｐゴシック" pitchFamily="34" charset="-128"/>
              </a:rPr>
              <a:t> the general area from which Hushai came</a:t>
            </a:r>
            <a:r>
              <a:rPr lang="en-US" dirty="0">
                <a:ea typeface="ＭＳ Ｐゴシック" pitchFamily="34" charset="-128"/>
              </a:rPr>
              <a:t>.</a:t>
            </a:r>
            <a:r>
              <a:rPr lang="en-US" baseline="0" dirty="0">
                <a:ea typeface="ＭＳ Ｐゴシック" pitchFamily="34" charset="-128"/>
              </a:rPr>
              <a:t> </a:t>
            </a:r>
            <a:r>
              <a:rPr lang="en-US" dirty="0">
                <a:ea typeface="ＭＳ Ｐゴシック" pitchFamily="34" charset="-128"/>
              </a:rPr>
              <a:t>See the next slide for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tb010703103</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114364985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This aerial photo illustrates</a:t>
            </a:r>
            <a:r>
              <a:rPr lang="en-US" baseline="0" dirty="0">
                <a:ea typeface="ＭＳ Ｐゴシック" pitchFamily="34" charset="-128"/>
              </a:rPr>
              <a:t> the general area from which Hushai came</a:t>
            </a:r>
            <a:r>
              <a:rPr lang="en-US" dirty="0">
                <a:ea typeface="ＭＳ Ｐゴシック" pitchFamily="34" charset="-128"/>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tb010703103</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1382751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Louvre Museum.</a:t>
            </a:r>
          </a:p>
          <a:p>
            <a:endParaRPr lang="en-US" dirty="0"/>
          </a:p>
          <a:p>
            <a:r>
              <a:rPr lang="en-US" dirty="0"/>
              <a:t>tb060408605</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371128883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2 Samuel 15:32-37, Hushai</a:t>
            </a:r>
            <a:r>
              <a:rPr lang="en-US" baseline="0" dirty="0"/>
              <a:t> met David (his friend, which is probably also a “title,” cf. 1 </a:t>
            </a:r>
            <a:r>
              <a:rPr lang="en-US" baseline="0" dirty="0" err="1"/>
              <a:t>Kgs</a:t>
            </a:r>
            <a:r>
              <a:rPr lang="en-US" baseline="0" dirty="0"/>
              <a:t> 4:5) on the Mount of Olives near Bethany.</a:t>
            </a:r>
          </a:p>
          <a:p>
            <a:endParaRPr lang="en-US" dirty="0"/>
          </a:p>
          <a:p>
            <a:r>
              <a:rPr lang="en-US" dirty="0"/>
              <a:t>tb051106151</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16496016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Hushai</a:t>
            </a:r>
            <a:r>
              <a:rPr lang="en-US" sz="1200" baseline="0" dirty="0"/>
              <a:t> feigned loyalty to Absalom in order to gain his confidence and overthrow his attempted revolt. To do so required him to pretend loyalty, perhaps by bowing to Absalom like the men shown in this Egyptian relief. The frayed sticks held by the men in this relief are of unknown significance. </a:t>
            </a:r>
            <a:r>
              <a:rPr lang="en-US" sz="1200" dirty="0"/>
              <a:t>This image comes from The Metropolitan Museum of Art and is in the public domain. Source: https://www.metmuseum.org/art/collection/search/547735. </a:t>
            </a:r>
          </a:p>
          <a:p>
            <a:endParaRPr lang="en-US" sz="1200" dirty="0"/>
          </a:p>
          <a:p>
            <a:r>
              <a:rPr lang="en-US" sz="1200" dirty="0"/>
              <a:t>met547735</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151138270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basalt relief was photographed at the Istanbul Museum of the Ancient Orient.</a:t>
            </a:r>
          </a:p>
          <a:p>
            <a:endParaRPr lang="en-US" dirty="0"/>
          </a:p>
          <a:p>
            <a:r>
              <a:rPr lang="en-US" dirty="0"/>
              <a:t>adr1006054781</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8251786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of the Persian throne room at Persepolis depicts the king</a:t>
            </a:r>
            <a:r>
              <a:rPr lang="en-US" baseline="0" dirty="0"/>
              <a:t> on his throne. Behind him stands a man who is probably the crown prince, and further back are other palace dignitaries. The man on the left approaches the king with his hand raised to his mouth, a sign of deference and submission. This relief</a:t>
            </a:r>
            <a:r>
              <a:rPr lang="en-US" dirty="0"/>
              <a:t> was photographed at the National Museum of Iran.</a:t>
            </a:r>
          </a:p>
          <a:p>
            <a:endParaRPr lang="en-US" dirty="0">
              <a:solidFill>
                <a:srgbClr val="000000"/>
              </a:solidFill>
              <a:latin typeface="+mn-lt"/>
            </a:endParaRPr>
          </a:p>
          <a:p>
            <a:r>
              <a:rPr lang="fr-FR" dirty="0"/>
              <a:t>tb0514183878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51138270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piece of carved amber depicts a woman and a man reclining</a:t>
            </a:r>
            <a:r>
              <a:rPr lang="en-US" baseline="0" dirty="0"/>
              <a:t> on a couch, suggestive of the situation Ahithophel recommended for Absalom. This advice and its subsequent acceptance fulfilled God’s earlier prophecy through Nathan. </a:t>
            </a:r>
            <a:r>
              <a:rPr lang="en-US" sz="1200" b="0" i="0" u="none" strike="noStrike" kern="1200" baseline="0" dirty="0">
                <a:solidFill>
                  <a:schemeClr val="tx1"/>
                </a:solidFill>
                <a:latin typeface="+mn-lt"/>
                <a:ea typeface="+mn-ea"/>
                <a:cs typeface="+mn-cs"/>
              </a:rPr>
              <a:t>“Thus says Yahweh, ‘Behold, I will raise up evil against you out of your own house; and I will take your wives before your eyes, and give them to your neighbor, and he will lie with your wives in broad daylight” </a:t>
            </a:r>
            <a:r>
              <a:rPr lang="it-IT" sz="1200" b="0" i="0" u="none" strike="noStrike" kern="1200" baseline="0" dirty="0">
                <a:solidFill>
                  <a:schemeClr val="tx1"/>
                </a:solidFill>
                <a:latin typeface="+mn-lt"/>
                <a:ea typeface="+mn-ea"/>
                <a:cs typeface="+mn-cs"/>
              </a:rPr>
              <a:t>(2 Sam 12:11). </a:t>
            </a:r>
            <a:r>
              <a:rPr lang="en-US" dirty="0"/>
              <a:t>This image comes from The Metropolitan Museum of Art and is in the public domain. Source: https://www.metmuseum.org/art/collection/search/249223</a:t>
            </a:r>
          </a:p>
          <a:p>
            <a:endParaRPr lang="en-US" dirty="0"/>
          </a:p>
          <a:p>
            <a:r>
              <a:rPr lang="en-US" dirty="0"/>
              <a:t>met249223</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142021104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action recommended by Ahithophel was intended to drive a permanent wedge between Absalom and David, </a:t>
            </a:r>
            <a:r>
              <a:rPr lang="en-US" baseline="0" dirty="0"/>
              <a:t>ensuring that the lines were drawn clearly between the two parties. </a:t>
            </a:r>
            <a:endParaRPr lang="en-US" dirty="0"/>
          </a:p>
          <a:p>
            <a:endParaRPr lang="en-US" dirty="0"/>
          </a:p>
          <a:p>
            <a:r>
              <a:rPr lang="en-US" dirty="0"/>
              <a:t>adr1005222345</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43962887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“house” referred to here is almost certainly the royal palace. It is widely thought that David’s palace was situated at the northern end of the city. At a later time, </a:t>
            </a:r>
            <a:r>
              <a:rPr lang="en-US" baseline="0" dirty="0"/>
              <a:t>his son Solomon extended the city to the north, incorporating the space necessary for the Temple and for his own palace complex. In the days of Hezekiah (late 8th century BC), the city grew immensely, covering the hill to the west. Much of that growth is thought to be due to the influx of refugees from the north after the Assyrians destroyed Israel and the Israelite capital of Samaria in 723 BC. </a:t>
            </a:r>
            <a:r>
              <a:rPr lang="en-US" dirty="0"/>
              <a:t>This photograph was taken at the Ben Zvi Institute.</a:t>
            </a:r>
            <a:r>
              <a:rPr lang="en-US" baseline="0" dirty="0"/>
              <a:t> </a:t>
            </a:r>
            <a:r>
              <a:rPr lang="en-US" dirty="0"/>
              <a:t>The next slides include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tb060216511</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“house” referred to here is almost certainly the royal palace. It is widely thought that David’s palace was situated at the northern end of the city. At a later time, </a:t>
            </a:r>
            <a:r>
              <a:rPr lang="en-US" baseline="0" dirty="0"/>
              <a:t>his son Solomon extended the city to the north, incorporating the space necessary for the Temple and for his own palace complex. In the days of Hezekiah (late 8th century BC), the city grew immensely, covering the hill to the west. Much of that growth is thought to be due to the influx of refugees from the north after the Assyrians destroyed Israel and the Israelite capital of Samaria in 723 BC. </a:t>
            </a:r>
            <a:r>
              <a:rPr lang="en-US" dirty="0"/>
              <a:t>This photograph was taken at the Ben Zvi Institute.</a:t>
            </a: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tb060216511</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32132485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Temporary quarters are still pitched on the flat roofs</a:t>
            </a:r>
            <a:r>
              <a:rPr lang="en-US" baseline="0" dirty="0"/>
              <a:t> of homes in Jerusalem to celebrate the Feast of Booths (Succoth). </a:t>
            </a:r>
            <a:endParaRPr lang="en-US" dirty="0"/>
          </a:p>
          <a:p>
            <a:endParaRPr lang="en-US" dirty="0"/>
          </a:p>
          <a:p>
            <a:r>
              <a:rPr lang="en-US" dirty="0"/>
              <a:t>tb092902014</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265244159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pitching a tent on the roof, an unusual move, was specifically so that the inhabitants of Jerusalem could see him entering it with the women. Going</a:t>
            </a:r>
            <a:r>
              <a:rPr lang="en-US" baseline="0" dirty="0"/>
              <a:t> to them within the regular rooms of the palace would not have presented such a public spectacle.</a:t>
            </a:r>
            <a:endParaRPr lang="en-US" dirty="0"/>
          </a:p>
          <a:p>
            <a:endParaRPr lang="en-US" dirty="0"/>
          </a:p>
          <a:p>
            <a:r>
              <a:rPr lang="en-US" dirty="0"/>
              <a:t>tb092902012</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2652441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Wadi Biyar is located in the Judean hills not far from Bethlehem. </a:t>
            </a:r>
          </a:p>
          <a:p>
            <a:endParaRPr lang="en-US" dirty="0"/>
          </a:p>
          <a:p>
            <a:r>
              <a:rPr lang="en-US" dirty="0"/>
              <a:t>tb112406331</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Although the text speaks of this using opaque language, it is clear that Absalom’s purpose was to have sexual relations with David’s concubines. The tomb painting shown here comes from the tomb of </a:t>
            </a:r>
            <a:r>
              <a:rPr lang="en-US" baseline="0" dirty="0" err="1"/>
              <a:t>Khety</a:t>
            </a:r>
            <a:r>
              <a:rPr lang="en-US" baseline="0" dirty="0"/>
              <a:t> and shows scenes from an Egyptian marriage and wedding night. The tomb dates from the reign of Mentuhotep II in the 11th dynasty, around 2051–2000 BC.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adr1603247490</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1914.</a:t>
            </a:r>
          </a:p>
          <a:p>
            <a:endParaRPr lang="en-US" sz="1200" b="0" i="0" kern="1200" dirty="0">
              <a:solidFill>
                <a:schemeClr val="tx1"/>
              </a:solidFill>
              <a:effectLst/>
              <a:latin typeface="+mn-lt"/>
              <a:ea typeface="+mn-ea"/>
              <a:cs typeface="+mn-cs"/>
            </a:endParaRPr>
          </a:p>
          <a:p>
            <a:r>
              <a:rPr lang="en-US" dirty="0"/>
              <a:t>mat06830</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265244159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fact that David later sequestered all ten of the concubines whom</a:t>
            </a:r>
            <a:r>
              <a:rPr lang="en-US" sz="1200" b="0" i="0" kern="1200" baseline="0" dirty="0">
                <a:solidFill>
                  <a:schemeClr val="tx1"/>
                </a:solidFill>
                <a:effectLst/>
                <a:latin typeface="+mn-lt"/>
                <a:ea typeface="+mn-ea"/>
                <a:cs typeface="+mn-cs"/>
              </a:rPr>
              <a:t> he had left to keep the house (2 Sam 20:3) implies that Absalom took all of them into his rooftop tent to violate them. </a:t>
            </a:r>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mat01351</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265244159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Ahithophel’s counsel was considered to be nearly the same as a direct communication with God. This kind of counsel would have been considered</a:t>
            </a:r>
            <a:r>
              <a:rPr lang="en-US" baseline="0" dirty="0"/>
              <a:t> a great blessing to whoever had access to it. </a:t>
            </a:r>
            <a:r>
              <a:rPr lang="en-US" dirty="0"/>
              <a:t>This tomb inscription from the 8th century BC invokes the blessing of Yahweh upon the deceased,</a:t>
            </a:r>
            <a:r>
              <a:rPr lang="en-US" baseline="0" dirty="0"/>
              <a:t> a man named Uriah. The first line reads, “Uriah the wealthy man had it written” (Heb. </a:t>
            </a:r>
            <a:r>
              <a:rPr lang="he-IL" dirty="0">
                <a:latin typeface="SBL BibLit" panose="02000000000000000000" pitchFamily="2" charset="-79"/>
                <a:ea typeface="SBL BibLit" panose="02000000000000000000" pitchFamily="2" charset="-79"/>
                <a:cs typeface="SBL BibLit" panose="02000000000000000000" pitchFamily="2" charset="-79"/>
              </a:rPr>
              <a:t>אריהו הדשר כתבה</a:t>
            </a:r>
            <a:r>
              <a:rPr lang="en-US" baseline="0" dirty="0"/>
              <a:t>). The second line reads, “Blessed be Uriah by Yahweh” (Heb. </a:t>
            </a:r>
            <a:r>
              <a:rPr lang="he-IL" dirty="0">
                <a:latin typeface="SBL BibLit" panose="02000000000000000000" pitchFamily="2" charset="-79"/>
                <a:ea typeface="SBL BibLit" panose="02000000000000000000" pitchFamily="2" charset="-79"/>
                <a:cs typeface="SBL BibLit" panose="02000000000000000000" pitchFamily="2" charset="-79"/>
              </a:rPr>
              <a:t>ברך אריהו ביהוה</a:t>
            </a:r>
            <a:r>
              <a:rPr lang="en-US" baseline="0" dirty="0"/>
              <a:t>). This inscription was photographed at the Israel Museum. The next slide includes labels.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tb032014433</a:t>
            </a:r>
          </a:p>
        </p:txBody>
      </p:sp>
      <p:sp>
        <p:nvSpPr>
          <p:cNvPr id="4" name="Slide Number Placeholder 3"/>
          <p:cNvSpPr>
            <a:spLocks noGrp="1"/>
          </p:cNvSpPr>
          <p:nvPr>
            <p:ph type="sldNum" sz="quarter" idx="5"/>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299244784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Ahithophel’s counsel was considered to be nearly the same as a direct communication with God. This kind of counsel would have been considered</a:t>
            </a:r>
            <a:r>
              <a:rPr lang="en-US" baseline="0" dirty="0"/>
              <a:t> a great blessing to whoever had access to it. </a:t>
            </a:r>
            <a:r>
              <a:rPr lang="en-US" dirty="0"/>
              <a:t>This tomb inscription from the 8th century BC invokes the blessing of Yahweh upon the deceased,</a:t>
            </a:r>
            <a:r>
              <a:rPr lang="en-US" baseline="0" dirty="0"/>
              <a:t> a man named Uriah. The first line reads, “Uriah the wealthy man had it written” (Heb. </a:t>
            </a:r>
            <a:r>
              <a:rPr lang="he-IL" dirty="0" err="1">
                <a:latin typeface="SBL BibLit" panose="02000000000000000000" pitchFamily="2" charset="-79"/>
                <a:ea typeface="SBL BibLit" panose="02000000000000000000" pitchFamily="2" charset="-79"/>
                <a:cs typeface="SBL BibLit" panose="02000000000000000000" pitchFamily="2" charset="-79"/>
              </a:rPr>
              <a:t>אריהו</a:t>
            </a:r>
            <a:r>
              <a:rPr lang="he-IL" dirty="0">
                <a:latin typeface="SBL BibLit" panose="02000000000000000000" pitchFamily="2" charset="-79"/>
                <a:ea typeface="SBL BibLit" panose="02000000000000000000" pitchFamily="2" charset="-79"/>
                <a:cs typeface="SBL BibLit" panose="02000000000000000000" pitchFamily="2" charset="-79"/>
              </a:rPr>
              <a:t> </a:t>
            </a:r>
            <a:r>
              <a:rPr lang="he-IL" dirty="0" err="1">
                <a:latin typeface="SBL BibLit" panose="02000000000000000000" pitchFamily="2" charset="-79"/>
                <a:ea typeface="SBL BibLit" panose="02000000000000000000" pitchFamily="2" charset="-79"/>
                <a:cs typeface="SBL BibLit" panose="02000000000000000000" pitchFamily="2" charset="-79"/>
              </a:rPr>
              <a:t>הדשר</a:t>
            </a:r>
            <a:r>
              <a:rPr lang="he-IL" dirty="0">
                <a:latin typeface="SBL BibLit" panose="02000000000000000000" pitchFamily="2" charset="-79"/>
                <a:ea typeface="SBL BibLit" panose="02000000000000000000" pitchFamily="2" charset="-79"/>
                <a:cs typeface="SBL BibLit" panose="02000000000000000000" pitchFamily="2" charset="-79"/>
              </a:rPr>
              <a:t> כתבה</a:t>
            </a:r>
            <a:r>
              <a:rPr lang="en-US" baseline="0" dirty="0"/>
              <a:t>). The second line reads, “Blessed be Uriah by Yahweh” (Heb. </a:t>
            </a:r>
            <a:r>
              <a:rPr lang="he-IL" dirty="0">
                <a:latin typeface="SBL BibLit" panose="02000000000000000000" pitchFamily="2" charset="-79"/>
                <a:ea typeface="SBL BibLit" panose="02000000000000000000" pitchFamily="2" charset="-79"/>
                <a:cs typeface="SBL BibLit" panose="02000000000000000000" pitchFamily="2" charset="-79"/>
              </a:rPr>
              <a:t>ברך </a:t>
            </a:r>
            <a:r>
              <a:rPr lang="he-IL" dirty="0" err="1">
                <a:latin typeface="SBL BibLit" panose="02000000000000000000" pitchFamily="2" charset="-79"/>
                <a:ea typeface="SBL BibLit" panose="02000000000000000000" pitchFamily="2" charset="-79"/>
                <a:cs typeface="SBL BibLit" panose="02000000000000000000" pitchFamily="2" charset="-79"/>
              </a:rPr>
              <a:t>אריהו</a:t>
            </a:r>
            <a:r>
              <a:rPr lang="he-IL" dirty="0">
                <a:latin typeface="SBL BibLit" panose="02000000000000000000" pitchFamily="2" charset="-79"/>
                <a:ea typeface="SBL BibLit" panose="02000000000000000000" pitchFamily="2" charset="-79"/>
                <a:cs typeface="SBL BibLit" panose="02000000000000000000" pitchFamily="2" charset="-79"/>
              </a:rPr>
              <a:t> ביהוה</a:t>
            </a:r>
            <a:r>
              <a:rPr lang="en-US" baseline="0" dirty="0"/>
              <a:t>). This inscription was photographed at the Israel Museum. In the second line, the red word to the far right is the verb “blessed” (Heb. </a:t>
            </a:r>
            <a:r>
              <a:rPr lang="en-US" i="1" baseline="0" dirty="0" err="1"/>
              <a:t>barak</a:t>
            </a:r>
            <a:r>
              <a:rPr lang="en-US" baseline="0" dirty="0"/>
              <a:t>, </a:t>
            </a:r>
            <a:r>
              <a:rPr lang="he-IL" dirty="0">
                <a:latin typeface="SBL BibLit" panose="02000000000000000000" pitchFamily="2" charset="-79"/>
                <a:ea typeface="SBL BibLit" panose="02000000000000000000" pitchFamily="2" charset="-79"/>
                <a:cs typeface="SBL BibLit" panose="02000000000000000000" pitchFamily="2" charset="-79"/>
              </a:rPr>
              <a:t>ברך</a:t>
            </a:r>
            <a:r>
              <a:rPr lang="en-US" baseline="0" dirty="0"/>
              <a:t>), the black word in the center is the personal name Uriah (Heb. </a:t>
            </a:r>
            <a:r>
              <a:rPr lang="en-US" i="1" baseline="0" dirty="0" err="1"/>
              <a:t>Uryahu</a:t>
            </a:r>
            <a:r>
              <a:rPr lang="en-US" baseline="0" dirty="0"/>
              <a:t>, </a:t>
            </a:r>
            <a:r>
              <a:rPr lang="he-IL" dirty="0">
                <a:latin typeface="SBL BibLit" panose="02000000000000000000" pitchFamily="2" charset="-79"/>
                <a:ea typeface="SBL BibLit" panose="02000000000000000000" pitchFamily="2" charset="-79"/>
                <a:cs typeface="SBL BibLit" panose="02000000000000000000" pitchFamily="2" charset="-79"/>
              </a:rPr>
              <a:t>אריהו</a:t>
            </a:r>
            <a:r>
              <a:rPr lang="en-US" baseline="0" dirty="0"/>
              <a:t>), and the word in red to the left is the preposition and noun “by Yahweh” (Heb. </a:t>
            </a:r>
            <a:r>
              <a:rPr lang="en-US" i="1" baseline="0" dirty="0" err="1"/>
              <a:t>beyahweh</a:t>
            </a:r>
            <a:r>
              <a:rPr lang="en-US" baseline="0" dirty="0"/>
              <a:t>, </a:t>
            </a:r>
            <a:r>
              <a:rPr lang="he-IL" dirty="0">
                <a:latin typeface="SBL BibLit" panose="02000000000000000000" pitchFamily="2" charset="-79"/>
                <a:ea typeface="SBL BibLit" panose="02000000000000000000" pitchFamily="2" charset="-79"/>
                <a:cs typeface="SBL BibLit" panose="02000000000000000000" pitchFamily="2" charset="-79"/>
              </a:rPr>
              <a:t>ביהוה</a:t>
            </a:r>
            <a:r>
              <a:rPr lang="en-US" baseline="0" dirty="0"/>
              <a:t>).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tb032014433</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84624381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King David Street is located west of the Old City of Jerusalem.</a:t>
            </a:r>
          </a:p>
          <a:p>
            <a:endParaRPr lang="en-US" dirty="0"/>
          </a:p>
          <a:p>
            <a:r>
              <a:rPr lang="en-US" dirty="0"/>
              <a:t>tb072404728</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70443958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so-called “Absalom’s Pillar” is located in the Kidron Valley east of the Temple Mount.</a:t>
            </a:r>
          </a:p>
          <a:p>
            <a:endParaRPr lang="en-US" dirty="0"/>
          </a:p>
          <a:p>
            <a:r>
              <a:rPr lang="en-US" dirty="0"/>
              <a:t>tb060116344</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17044395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12/26/2021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43.jpg"/></Relationships>
</file>

<file path=ppt/slides/_rels/slide4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microsoft.com/office/2007/relationships/hdphoto" Target="../media/hdphoto4.wdp"/></Relationships>
</file>

<file path=ppt/slides/_rels/slide5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microsoft.com/office/2007/relationships/hdphoto" Target="../media/hdphoto4.wdp"/></Relationships>
</file>

<file path=ppt/slides/_rels/slide5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57.jp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67.jpg"/></Relationships>
</file>

<file path=ppt/slides/_rels/slide7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72.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72.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microsoft.com/office/2007/relationships/hdphoto" Target="../media/hdphoto5.wdp"/></Relationships>
</file>

<file path=ppt/slides/_rels/slide8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16</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addlebags for donkey, tb031114598.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1" t="3950" r="8359" b="-943"/>
          <a:stretch/>
        </p:blipFill>
        <p:spPr>
          <a:xfrm>
            <a:off x="0" y="157654"/>
            <a:ext cx="9144000" cy="6416561"/>
          </a:xfrm>
          <a:prstGeom prst="rect">
            <a:avLst/>
          </a:prstGeom>
        </p:spPr>
      </p:pic>
      <p:sp>
        <p:nvSpPr>
          <p:cNvPr id="2" name="Text Placeholder 1"/>
          <p:cNvSpPr>
            <a:spLocks noGrp="1"/>
          </p:cNvSpPr>
          <p:nvPr>
            <p:ph type="body" sz="quarter" idx="10"/>
          </p:nvPr>
        </p:nvSpPr>
        <p:spPr/>
        <p:txBody>
          <a:bodyPr/>
          <a:lstStyle/>
          <a:p>
            <a:r>
              <a:rPr lang="en-US" dirty="0"/>
              <a:t>Saddlebags for a donkey</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err="1"/>
              <a:t>Ziba</a:t>
            </a:r>
            <a:r>
              <a:rPr lang="en-US" dirty="0"/>
              <a:t> . . . met him with a couple of donkeys carrying 200 loaves of bread and 100 raisin clusters</a:t>
            </a:r>
          </a:p>
        </p:txBody>
      </p:sp>
    </p:spTree>
    <p:extLst>
      <p:ext uri="{BB962C8B-B14F-4D97-AF65-F5344CB8AC3E}">
        <p14:creationId xmlns:p14="http://schemas.microsoft.com/office/powerpoint/2010/main" val="3840084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read vendor, mat01247.jpg"/>
          <p:cNvPicPr>
            <a:picLocks noChangeAspect="1"/>
          </p:cNvPicPr>
          <p:nvPr/>
        </p:nvPicPr>
        <p:blipFill rotWithShape="1">
          <a:blip r:embed="rId3">
            <a:extLst>
              <a:ext uri="{28A0092B-C50C-407E-A947-70E740481C1C}">
                <a14:useLocalDpi xmlns:a14="http://schemas.microsoft.com/office/drawing/2010/main" val="0"/>
              </a:ext>
            </a:extLst>
          </a:blip>
          <a:srcRect t="23402" b="6391"/>
          <a:stretch/>
        </p:blipFill>
        <p:spPr>
          <a:xfrm>
            <a:off x="352044" y="0"/>
            <a:ext cx="8439912" cy="6858000"/>
          </a:xfrm>
          <a:prstGeom prst="rect">
            <a:avLst/>
          </a:prstGeom>
        </p:spPr>
      </p:pic>
      <p:sp>
        <p:nvSpPr>
          <p:cNvPr id="2" name="Text Placeholder 1"/>
          <p:cNvSpPr>
            <a:spLocks noGrp="1"/>
          </p:cNvSpPr>
          <p:nvPr>
            <p:ph type="body" sz="quarter" idx="10"/>
          </p:nvPr>
        </p:nvSpPr>
        <p:spPr/>
        <p:txBody>
          <a:bodyPr/>
          <a:lstStyle/>
          <a:p>
            <a:r>
              <a:rPr lang="en-US" dirty="0"/>
              <a:t>Bread vendor</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err="1"/>
              <a:t>Ziba</a:t>
            </a:r>
            <a:r>
              <a:rPr lang="en-US" dirty="0"/>
              <a:t> . . . met him with a couple of donkeys carrying 200 loaves of bread and 100 raisin clusters</a:t>
            </a:r>
          </a:p>
        </p:txBody>
      </p:sp>
    </p:spTree>
    <p:extLst>
      <p:ext uri="{BB962C8B-B14F-4D97-AF65-F5344CB8AC3E}">
        <p14:creationId xmlns:p14="http://schemas.microsoft.com/office/powerpoint/2010/main" val="1380137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Display of grapes with wine and raisins </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err="1"/>
              <a:t>Ziba</a:t>
            </a:r>
            <a:r>
              <a:rPr lang="en-US" dirty="0"/>
              <a:t> . . . met him with a couple of donkeys carrying 200 loaves of bread and 100 raisin clusters</a:t>
            </a:r>
          </a:p>
        </p:txBody>
      </p:sp>
      <p:pic>
        <p:nvPicPr>
          <p:cNvPr id="6" name="Picture 5" descr="Grapes with wine and raisins display, gs090094c1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0916"/>
            <a:ext cx="9144000" cy="5916168"/>
          </a:xfrm>
          <a:prstGeom prst="rect">
            <a:avLst/>
          </a:prstGeom>
        </p:spPr>
      </p:pic>
    </p:spTree>
    <p:extLst>
      <p:ext uri="{BB962C8B-B14F-4D97-AF65-F5344CB8AC3E}">
        <p14:creationId xmlns:p14="http://schemas.microsoft.com/office/powerpoint/2010/main" val="21507897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1b PLBL, PCB size\16 Trees, Plants, and Flowers\01 Fruit Trees\Vine\Grapes shriveled on vine, raisins, tb081805430.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Cluster of sun-dried raisins on the vine, in the Judean hill country</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err="1"/>
              <a:t>Ziba</a:t>
            </a:r>
            <a:r>
              <a:rPr lang="en-US" dirty="0"/>
              <a:t> . . . met him with a couple of donkeys carrying 200 loaves of bread and 100 raisin clusters</a:t>
            </a:r>
          </a:p>
        </p:txBody>
      </p:sp>
    </p:spTree>
    <p:extLst>
      <p:ext uri="{BB962C8B-B14F-4D97-AF65-F5344CB8AC3E}">
        <p14:creationId xmlns:p14="http://schemas.microsoft.com/office/powerpoint/2010/main" val="947615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en selling fruit in Luxor, tb11050039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Men selling fruit in Luxor</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a:t>He also brought 100 summer fruits</a:t>
            </a:r>
          </a:p>
        </p:txBody>
      </p:sp>
    </p:spTree>
    <p:extLst>
      <p:ext uri="{BB962C8B-B14F-4D97-AF65-F5344CB8AC3E}">
        <p14:creationId xmlns:p14="http://schemas.microsoft.com/office/powerpoint/2010/main" val="17702960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Vendor with fruit and vegetables, mat0608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Vendor with fruits and vegetables</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a:t>He also brought 100 summer fruits</a:t>
            </a:r>
          </a:p>
        </p:txBody>
      </p:sp>
    </p:spTree>
    <p:extLst>
      <p:ext uri="{BB962C8B-B14F-4D97-AF65-F5344CB8AC3E}">
        <p14:creationId xmlns:p14="http://schemas.microsoft.com/office/powerpoint/2010/main" val="3576317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onkey pack for carrying vessels with liquids, tb061804705.jpg"/>
          <p:cNvPicPr>
            <a:picLocks noChangeAspect="1"/>
          </p:cNvPicPr>
          <p:nvPr/>
        </p:nvPicPr>
        <p:blipFill rotWithShape="1">
          <a:blip r:embed="rId3" cstate="print">
            <a:extLst>
              <a:ext uri="{28A0092B-C50C-407E-A947-70E740481C1C}">
                <a14:useLocalDpi xmlns:a14="http://schemas.microsoft.com/office/drawing/2010/main" val="0"/>
              </a:ext>
            </a:extLst>
          </a:blip>
          <a:srcRect b="4457"/>
          <a:stretch/>
        </p:blipFill>
        <p:spPr>
          <a:xfrm>
            <a:off x="3409" y="155276"/>
            <a:ext cx="9141189" cy="6550324"/>
          </a:xfrm>
          <a:prstGeom prst="rect">
            <a:avLst/>
          </a:prstGeom>
        </p:spPr>
      </p:pic>
      <p:sp>
        <p:nvSpPr>
          <p:cNvPr id="2" name="Text Placeholder 1"/>
          <p:cNvSpPr>
            <a:spLocks noGrp="1"/>
          </p:cNvSpPr>
          <p:nvPr>
            <p:ph type="body" sz="quarter" idx="10"/>
          </p:nvPr>
        </p:nvSpPr>
        <p:spPr/>
        <p:txBody>
          <a:bodyPr/>
          <a:lstStyle/>
          <a:p>
            <a:r>
              <a:rPr lang="en-US" dirty="0"/>
              <a:t>Donkey pack for carrying vessels with liquids</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a:t>He also brought 100 summer fruits and a jug of wine</a:t>
            </a:r>
          </a:p>
        </p:txBody>
      </p:sp>
    </p:spTree>
    <p:extLst>
      <p:ext uri="{BB962C8B-B14F-4D97-AF65-F5344CB8AC3E}">
        <p14:creationId xmlns:p14="http://schemas.microsoft.com/office/powerpoint/2010/main" val="2998367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2 HVHL\46 Traditional Life and Customs\Work Life, Trades\Jerusalem water carrier, with two goat skins, mat05928.jpg"/>
          <p:cNvPicPr>
            <a:picLocks noChangeAspect="1" noChangeArrowheads="1"/>
          </p:cNvPicPr>
          <p:nvPr/>
        </p:nvPicPr>
        <p:blipFill rotWithShape="1">
          <a:blip r:embed="rId3">
            <a:extLst>
              <a:ext uri="{28A0092B-C50C-407E-A947-70E740481C1C}">
                <a14:useLocalDpi xmlns:a14="http://schemas.microsoft.com/office/drawing/2010/main" val="0"/>
              </a:ext>
            </a:extLst>
          </a:blip>
          <a:srcRect t="13832" b="3178"/>
          <a:stretch/>
        </p:blipFill>
        <p:spPr bwMode="auto">
          <a:xfrm>
            <a:off x="1543431" y="-1"/>
            <a:ext cx="6057138"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Jerusalem water carrier, with two goat skins full of water</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a:t>He also brought 100 summer fruits and a jug of wine</a:t>
            </a:r>
          </a:p>
        </p:txBody>
      </p:sp>
    </p:spTree>
    <p:extLst>
      <p:ext uri="{BB962C8B-B14F-4D97-AF65-F5344CB8AC3E}">
        <p14:creationId xmlns:p14="http://schemas.microsoft.com/office/powerpoint/2010/main" val="25859749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67A02DF1-E585-46E1-8514-952B9C271E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Relief of a Persian attendant with a wineskin, from Persepolis, circa 480 BC</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a:t>He also brought 100 summer fruits and a jug of wine</a:t>
            </a:r>
          </a:p>
        </p:txBody>
      </p:sp>
    </p:spTree>
    <p:extLst>
      <p:ext uri="{BB962C8B-B14F-4D97-AF65-F5344CB8AC3E}">
        <p14:creationId xmlns:p14="http://schemas.microsoft.com/office/powerpoint/2010/main" val="40817223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Donkeys grazing in the Judean wilderness</a:t>
            </a:r>
          </a:p>
        </p:txBody>
      </p:sp>
      <p:sp>
        <p:nvSpPr>
          <p:cNvPr id="3" name="Text Placeholder 2"/>
          <p:cNvSpPr>
            <a:spLocks noGrp="1"/>
          </p:cNvSpPr>
          <p:nvPr>
            <p:ph type="body" sz="quarter" idx="12"/>
          </p:nvPr>
        </p:nvSpPr>
        <p:spPr/>
        <p:txBody>
          <a:bodyPr/>
          <a:lstStyle/>
          <a:p>
            <a:r>
              <a:rPr lang="en-US" dirty="0"/>
              <a:t>16:2</a:t>
            </a:r>
          </a:p>
        </p:txBody>
      </p:sp>
      <p:sp>
        <p:nvSpPr>
          <p:cNvPr id="4" name="Title 3"/>
          <p:cNvSpPr>
            <a:spLocks noGrp="1"/>
          </p:cNvSpPr>
          <p:nvPr>
            <p:ph type="title"/>
          </p:nvPr>
        </p:nvSpPr>
        <p:spPr/>
        <p:txBody>
          <a:bodyPr/>
          <a:lstStyle/>
          <a:p>
            <a:r>
              <a:rPr lang="en-US" dirty="0"/>
              <a:t>And </a:t>
            </a:r>
            <a:r>
              <a:rPr lang="en-US" dirty="0" err="1"/>
              <a:t>Ziba</a:t>
            </a:r>
            <a:r>
              <a:rPr lang="en-US" dirty="0"/>
              <a:t> said, “The donkeys are for the king’s family to ride on”</a:t>
            </a:r>
          </a:p>
        </p:txBody>
      </p:sp>
      <p:pic>
        <p:nvPicPr>
          <p:cNvPr id="5" name="Picture 4" descr="Donkeys grazing in Judean wilderness, tb11300667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72811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large rock&#10;&#10;Description automatically generated">
            <a:extLst>
              <a:ext uri="{FF2B5EF4-FFF2-40B4-BE49-F238E27FC236}">
                <a16:creationId xmlns:a16="http://schemas.microsoft.com/office/drawing/2014/main" id="{BB2F0F04-8F48-4EB3-AF8F-8337B72222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Jerusalem and the Mount of Olives (aerial view from the west)</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a:t>When David was a little past the top of the ascent, </a:t>
            </a:r>
            <a:r>
              <a:rPr lang="en-US" dirty="0" err="1"/>
              <a:t>Ziba</a:t>
            </a:r>
            <a:r>
              <a:rPr lang="en-US" dirty="0"/>
              <a:t> the servant of </a:t>
            </a:r>
            <a:r>
              <a:rPr lang="en-US" dirty="0" err="1"/>
              <a:t>Mephibosheth</a:t>
            </a:r>
            <a:r>
              <a:rPr lang="en-US" dirty="0"/>
              <a:t> met him</a:t>
            </a:r>
          </a:p>
        </p:txBody>
      </p:sp>
    </p:spTree>
    <p:extLst>
      <p:ext uri="{BB962C8B-B14F-4D97-AF65-F5344CB8AC3E}">
        <p14:creationId xmlns:p14="http://schemas.microsoft.com/office/powerpoint/2010/main" val="2281794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2 HVHL\49 American Colony Matson additional\Matson15k1\Bethlehem\Man, woman, child on donkey, representing Jesus's flight to Egypt, mat1900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5000" contrast="5000"/>
                    </a14:imgEffect>
                  </a14:imgLayer>
                </a14:imgProps>
              </a:ext>
              <a:ext uri="{28A0092B-C50C-407E-A947-70E740481C1C}">
                <a14:useLocalDpi xmlns:a14="http://schemas.microsoft.com/office/drawing/2010/main" val="0"/>
              </a:ext>
            </a:extLst>
          </a:blip>
          <a:srcRect t="14603" b="14203"/>
          <a:stretch/>
        </p:blipFill>
        <p:spPr bwMode="auto">
          <a:xfrm>
            <a:off x="1036638" y="-1"/>
            <a:ext cx="7070725"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Woman and infant on a donkey, circa 1935</a:t>
            </a:r>
          </a:p>
        </p:txBody>
      </p:sp>
      <p:sp>
        <p:nvSpPr>
          <p:cNvPr id="3" name="Text Placeholder 2"/>
          <p:cNvSpPr>
            <a:spLocks noGrp="1"/>
          </p:cNvSpPr>
          <p:nvPr>
            <p:ph type="body" sz="quarter" idx="12"/>
          </p:nvPr>
        </p:nvSpPr>
        <p:spPr/>
        <p:txBody>
          <a:bodyPr/>
          <a:lstStyle/>
          <a:p>
            <a:r>
              <a:rPr lang="en-US" dirty="0"/>
              <a:t>16:2</a:t>
            </a:r>
          </a:p>
        </p:txBody>
      </p:sp>
      <p:sp>
        <p:nvSpPr>
          <p:cNvPr id="4" name="Title 3"/>
          <p:cNvSpPr>
            <a:spLocks noGrp="1"/>
          </p:cNvSpPr>
          <p:nvPr>
            <p:ph type="title"/>
          </p:nvPr>
        </p:nvSpPr>
        <p:spPr/>
        <p:txBody>
          <a:bodyPr/>
          <a:lstStyle/>
          <a:p>
            <a:r>
              <a:rPr lang="en-US" dirty="0"/>
              <a:t>And </a:t>
            </a:r>
            <a:r>
              <a:rPr lang="en-US" dirty="0" err="1"/>
              <a:t>Ziba</a:t>
            </a:r>
            <a:r>
              <a:rPr lang="en-US" dirty="0"/>
              <a:t> said, “The donkeys are for the king’s family to ride on”</a:t>
            </a:r>
          </a:p>
        </p:txBody>
      </p:sp>
    </p:spTree>
    <p:extLst>
      <p:ext uri="{BB962C8B-B14F-4D97-AF65-F5344CB8AC3E}">
        <p14:creationId xmlns:p14="http://schemas.microsoft.com/office/powerpoint/2010/main" val="14838557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2 HVHL\46 Traditional Life and Customs\Christmas Story\Family with donkey, mat04163.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5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Family with a donkey</a:t>
            </a:r>
          </a:p>
        </p:txBody>
      </p:sp>
      <p:sp>
        <p:nvSpPr>
          <p:cNvPr id="3" name="Text Placeholder 2"/>
          <p:cNvSpPr>
            <a:spLocks noGrp="1"/>
          </p:cNvSpPr>
          <p:nvPr>
            <p:ph type="body" sz="quarter" idx="12"/>
          </p:nvPr>
        </p:nvSpPr>
        <p:spPr/>
        <p:txBody>
          <a:bodyPr/>
          <a:lstStyle/>
          <a:p>
            <a:r>
              <a:rPr lang="en-US" dirty="0"/>
              <a:t>16:2</a:t>
            </a:r>
          </a:p>
        </p:txBody>
      </p:sp>
      <p:sp>
        <p:nvSpPr>
          <p:cNvPr id="4" name="Title 3"/>
          <p:cNvSpPr>
            <a:spLocks noGrp="1"/>
          </p:cNvSpPr>
          <p:nvPr>
            <p:ph type="title"/>
          </p:nvPr>
        </p:nvSpPr>
        <p:spPr/>
        <p:txBody>
          <a:bodyPr/>
          <a:lstStyle/>
          <a:p>
            <a:r>
              <a:rPr lang="en-US" dirty="0"/>
              <a:t>And </a:t>
            </a:r>
            <a:r>
              <a:rPr lang="en-US" dirty="0" err="1"/>
              <a:t>Ziba</a:t>
            </a:r>
            <a:r>
              <a:rPr lang="en-US" dirty="0"/>
              <a:t> said, “The donkeys are for the king’s family to ride on”</a:t>
            </a:r>
          </a:p>
        </p:txBody>
      </p:sp>
    </p:spTree>
    <p:extLst>
      <p:ext uri="{BB962C8B-B14F-4D97-AF65-F5344CB8AC3E}">
        <p14:creationId xmlns:p14="http://schemas.microsoft.com/office/powerpoint/2010/main" val="37480180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PCB size\Spain Museums\Emporiae Museum-pcb\Clay figure of baker, grave good from tomb of child at Emporiae, 5th-4th c BC, tb0922190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5272" y="0"/>
            <a:ext cx="479345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Clay figurine of a baker, from </a:t>
            </a:r>
            <a:r>
              <a:rPr lang="en-US" dirty="0" err="1"/>
              <a:t>Emporiae</a:t>
            </a:r>
            <a:r>
              <a:rPr lang="en-US" dirty="0"/>
              <a:t>, 5th–4th centuries BC</a:t>
            </a:r>
          </a:p>
        </p:txBody>
      </p:sp>
      <p:sp>
        <p:nvSpPr>
          <p:cNvPr id="3" name="Text Placeholder 2"/>
          <p:cNvSpPr>
            <a:spLocks noGrp="1"/>
          </p:cNvSpPr>
          <p:nvPr>
            <p:ph type="body" sz="quarter" idx="12"/>
          </p:nvPr>
        </p:nvSpPr>
        <p:spPr/>
        <p:txBody>
          <a:bodyPr/>
          <a:lstStyle/>
          <a:p>
            <a:r>
              <a:rPr lang="en-US" dirty="0"/>
              <a:t>16:2</a:t>
            </a:r>
          </a:p>
        </p:txBody>
      </p:sp>
      <p:sp>
        <p:nvSpPr>
          <p:cNvPr id="4" name="Title 3"/>
          <p:cNvSpPr>
            <a:spLocks noGrp="1"/>
          </p:cNvSpPr>
          <p:nvPr>
            <p:ph type="title"/>
          </p:nvPr>
        </p:nvSpPr>
        <p:spPr/>
        <p:txBody>
          <a:bodyPr/>
          <a:lstStyle/>
          <a:p>
            <a:r>
              <a:rPr lang="en-US" dirty="0"/>
              <a:t>The bread and summer fruit for the young men to eat</a:t>
            </a:r>
          </a:p>
        </p:txBody>
      </p:sp>
    </p:spTree>
    <p:extLst>
      <p:ext uri="{BB962C8B-B14F-4D97-AF65-F5344CB8AC3E}">
        <p14:creationId xmlns:p14="http://schemas.microsoft.com/office/powerpoint/2010/main" val="7159227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men carrying fruit to the Assyrian king (sketch)</a:t>
            </a:r>
          </a:p>
        </p:txBody>
      </p:sp>
      <p:sp>
        <p:nvSpPr>
          <p:cNvPr id="3" name="Text Placeholder 2"/>
          <p:cNvSpPr>
            <a:spLocks noGrp="1"/>
          </p:cNvSpPr>
          <p:nvPr>
            <p:ph type="body" sz="quarter" idx="12"/>
          </p:nvPr>
        </p:nvSpPr>
        <p:spPr/>
        <p:txBody>
          <a:bodyPr/>
          <a:lstStyle/>
          <a:p>
            <a:r>
              <a:rPr lang="en-US" dirty="0"/>
              <a:t>16:2</a:t>
            </a:r>
          </a:p>
        </p:txBody>
      </p:sp>
      <p:sp>
        <p:nvSpPr>
          <p:cNvPr id="4" name="Title 3"/>
          <p:cNvSpPr>
            <a:spLocks noGrp="1"/>
          </p:cNvSpPr>
          <p:nvPr>
            <p:ph type="title"/>
          </p:nvPr>
        </p:nvSpPr>
        <p:spPr/>
        <p:txBody>
          <a:bodyPr/>
          <a:lstStyle/>
          <a:p>
            <a:r>
              <a:rPr lang="en-US" dirty="0"/>
              <a:t>The bread and summer fruit for the young men to eat</a:t>
            </a:r>
          </a:p>
        </p:txBody>
      </p:sp>
      <p:pic>
        <p:nvPicPr>
          <p:cNvPr id="5" name="Picture 4" descr="Screen Shot 2016-04-29 at 9.18.04 AM.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227929"/>
            <a:ext cx="9144000" cy="4402142"/>
          </a:xfrm>
          <a:prstGeom prst="rect">
            <a:avLst/>
          </a:prstGeom>
        </p:spPr>
      </p:pic>
    </p:spTree>
    <p:extLst>
      <p:ext uri="{BB962C8B-B14F-4D97-AF65-F5344CB8AC3E}">
        <p14:creationId xmlns:p14="http://schemas.microsoft.com/office/powerpoint/2010/main" val="3011272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ris\Documents\Bolen\Rijksmuseum van Oudheden\Ancient Egypt\Saqqara, man with staff drinking from jug from mastaba chapel of Hetepherakhty, 5th dynasty, adr1805206154.jpg"/>
          <p:cNvPicPr>
            <a:picLocks noChangeAspect="1" noChangeArrowheads="1"/>
          </p:cNvPicPr>
          <p:nvPr/>
        </p:nvPicPr>
        <p:blipFill rotWithShape="1">
          <a:blip r:embed="rId3">
            <a:extLst>
              <a:ext uri="{28A0092B-C50C-407E-A947-70E740481C1C}">
                <a14:useLocalDpi xmlns:a14="http://schemas.microsoft.com/office/drawing/2010/main" val="0"/>
              </a:ext>
            </a:extLst>
          </a:blip>
          <a:srcRect b="13047"/>
          <a:stretch/>
        </p:blipFill>
        <p:spPr bwMode="auto">
          <a:xfrm>
            <a:off x="0" y="0"/>
            <a:ext cx="9144000" cy="66865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 man drinking from a jug, from Saqqara, 5th dynasty, circa 2400 BC</a:t>
            </a:r>
          </a:p>
        </p:txBody>
      </p:sp>
      <p:sp>
        <p:nvSpPr>
          <p:cNvPr id="3" name="Text Placeholder 2"/>
          <p:cNvSpPr>
            <a:spLocks noGrp="1"/>
          </p:cNvSpPr>
          <p:nvPr>
            <p:ph type="body" sz="quarter" idx="12"/>
          </p:nvPr>
        </p:nvSpPr>
        <p:spPr/>
        <p:txBody>
          <a:bodyPr/>
          <a:lstStyle/>
          <a:p>
            <a:r>
              <a:rPr lang="en-US" dirty="0"/>
              <a:t>16:2</a:t>
            </a:r>
          </a:p>
        </p:txBody>
      </p:sp>
      <p:sp>
        <p:nvSpPr>
          <p:cNvPr id="4" name="Title 3"/>
          <p:cNvSpPr>
            <a:spLocks noGrp="1"/>
          </p:cNvSpPr>
          <p:nvPr>
            <p:ph type="title"/>
          </p:nvPr>
        </p:nvSpPr>
        <p:spPr/>
        <p:txBody>
          <a:bodyPr/>
          <a:lstStyle/>
          <a:p>
            <a:r>
              <a:rPr lang="en-US" dirty="0"/>
              <a:t>The wine is for whoever becomes faint in the wilderness to drink</a:t>
            </a:r>
          </a:p>
        </p:txBody>
      </p:sp>
    </p:spTree>
    <p:extLst>
      <p:ext uri="{BB962C8B-B14F-4D97-AF65-F5344CB8AC3E}">
        <p14:creationId xmlns:p14="http://schemas.microsoft.com/office/powerpoint/2010/main" val="23912988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drawing&#10;&#10;Description automatically generated">
            <a:extLst>
              <a:ext uri="{FF2B5EF4-FFF2-40B4-BE49-F238E27FC236}">
                <a16:creationId xmlns:a16="http://schemas.microsoft.com/office/drawing/2014/main" id="{650B1198-44B6-4342-BA70-32607B9F1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28116"/>
            <a:ext cx="9144000" cy="5001768"/>
          </a:xfrm>
          <a:prstGeom prst="rect">
            <a:avLst/>
          </a:prstGeom>
        </p:spPr>
      </p:pic>
      <p:sp>
        <p:nvSpPr>
          <p:cNvPr id="2" name="Text Placeholder 1"/>
          <p:cNvSpPr>
            <a:spLocks noGrp="1"/>
          </p:cNvSpPr>
          <p:nvPr>
            <p:ph type="body" sz="quarter" idx="10"/>
          </p:nvPr>
        </p:nvSpPr>
        <p:spPr/>
        <p:txBody>
          <a:bodyPr/>
          <a:lstStyle/>
          <a:p>
            <a:r>
              <a:rPr lang="en-US" dirty="0"/>
              <a:t>Relief with a man drinking from a waterskin, from Sennacherib’s palace in Nineveh (sketch)</a:t>
            </a:r>
          </a:p>
        </p:txBody>
      </p:sp>
      <p:sp>
        <p:nvSpPr>
          <p:cNvPr id="3" name="Text Placeholder 2"/>
          <p:cNvSpPr>
            <a:spLocks noGrp="1"/>
          </p:cNvSpPr>
          <p:nvPr>
            <p:ph type="body" sz="quarter" idx="12"/>
          </p:nvPr>
        </p:nvSpPr>
        <p:spPr/>
        <p:txBody>
          <a:bodyPr/>
          <a:lstStyle/>
          <a:p>
            <a:r>
              <a:rPr lang="en-US" dirty="0"/>
              <a:t>16:2</a:t>
            </a:r>
          </a:p>
        </p:txBody>
      </p:sp>
      <p:sp>
        <p:nvSpPr>
          <p:cNvPr id="4" name="Title 3"/>
          <p:cNvSpPr>
            <a:spLocks noGrp="1"/>
          </p:cNvSpPr>
          <p:nvPr>
            <p:ph type="title"/>
          </p:nvPr>
        </p:nvSpPr>
        <p:spPr/>
        <p:txBody>
          <a:bodyPr/>
          <a:lstStyle/>
          <a:p>
            <a:r>
              <a:rPr lang="en-US" dirty="0"/>
              <a:t>The wine is for whoever becomes faint in the wilderness to drink</a:t>
            </a:r>
          </a:p>
        </p:txBody>
      </p:sp>
    </p:spTree>
    <p:extLst>
      <p:ext uri="{BB962C8B-B14F-4D97-AF65-F5344CB8AC3E}">
        <p14:creationId xmlns:p14="http://schemas.microsoft.com/office/powerpoint/2010/main" val="5003820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canyon&#10;&#10;Description automatically generated">
            <a:extLst>
              <a:ext uri="{FF2B5EF4-FFF2-40B4-BE49-F238E27FC236}">
                <a16:creationId xmlns:a16="http://schemas.microsoft.com/office/drawing/2014/main" id="{008AD21A-B2E4-45E2-AE36-94B3BF338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Judean wilderness, Wadi Qilt, and the Ascent of Adummim (aerial view from the east)</a:t>
            </a:r>
          </a:p>
        </p:txBody>
      </p:sp>
      <p:sp>
        <p:nvSpPr>
          <p:cNvPr id="3" name="Text Placeholder 2"/>
          <p:cNvSpPr>
            <a:spLocks noGrp="1"/>
          </p:cNvSpPr>
          <p:nvPr>
            <p:ph type="body" sz="quarter" idx="12"/>
          </p:nvPr>
        </p:nvSpPr>
        <p:spPr/>
        <p:txBody>
          <a:bodyPr/>
          <a:lstStyle/>
          <a:p>
            <a:r>
              <a:rPr lang="en-US" dirty="0"/>
              <a:t>16:2</a:t>
            </a:r>
          </a:p>
        </p:txBody>
      </p:sp>
      <p:sp>
        <p:nvSpPr>
          <p:cNvPr id="4" name="Title 3"/>
          <p:cNvSpPr>
            <a:spLocks noGrp="1"/>
          </p:cNvSpPr>
          <p:nvPr>
            <p:ph type="title"/>
          </p:nvPr>
        </p:nvSpPr>
        <p:spPr/>
        <p:txBody>
          <a:bodyPr/>
          <a:lstStyle/>
          <a:p>
            <a:r>
              <a:rPr lang="en-US" dirty="0"/>
              <a:t>The wine is for whoever becomes faint in the wilderness to drink</a:t>
            </a:r>
          </a:p>
        </p:txBody>
      </p:sp>
    </p:spTree>
    <p:extLst>
      <p:ext uri="{BB962C8B-B14F-4D97-AF65-F5344CB8AC3E}">
        <p14:creationId xmlns:p14="http://schemas.microsoft.com/office/powerpoint/2010/main" val="1425417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Kris\Documents\Bolen\01b PLBL, PCB size\04 Judah and the Dead Sea\Wilderness of Judah-North\Man with donkeys on Ascent of Adummim, tb113006572.jpg"/>
          <p:cNvPicPr>
            <a:picLocks noChangeAspect="1" noChangeArrowheads="1"/>
          </p:cNvPicPr>
          <p:nvPr/>
        </p:nvPicPr>
        <p:blipFill rotWithShape="1">
          <a:blip r:embed="rId3">
            <a:extLst>
              <a:ext uri="{28A0092B-C50C-407E-A947-70E740481C1C}">
                <a14:useLocalDpi xmlns:a14="http://schemas.microsoft.com/office/drawing/2010/main" val="0"/>
              </a:ext>
            </a:extLst>
          </a:blip>
          <a:srcRect r="549"/>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Man with donkeys along the Ascent of Adummim</a:t>
            </a:r>
          </a:p>
        </p:txBody>
      </p:sp>
      <p:sp>
        <p:nvSpPr>
          <p:cNvPr id="3" name="Text Placeholder 2"/>
          <p:cNvSpPr>
            <a:spLocks noGrp="1"/>
          </p:cNvSpPr>
          <p:nvPr>
            <p:ph type="body" sz="quarter" idx="12"/>
          </p:nvPr>
        </p:nvSpPr>
        <p:spPr/>
        <p:txBody>
          <a:bodyPr/>
          <a:lstStyle/>
          <a:p>
            <a:r>
              <a:rPr lang="en-US" dirty="0"/>
              <a:t>16:2</a:t>
            </a:r>
          </a:p>
        </p:txBody>
      </p:sp>
      <p:sp>
        <p:nvSpPr>
          <p:cNvPr id="4" name="Title 3"/>
          <p:cNvSpPr>
            <a:spLocks noGrp="1"/>
          </p:cNvSpPr>
          <p:nvPr>
            <p:ph type="title"/>
          </p:nvPr>
        </p:nvSpPr>
        <p:spPr/>
        <p:txBody>
          <a:bodyPr/>
          <a:lstStyle/>
          <a:p>
            <a:r>
              <a:rPr lang="en-US" dirty="0"/>
              <a:t>The wine is for whoever becomes faint in the wilderness to drink</a:t>
            </a:r>
          </a:p>
        </p:txBody>
      </p:sp>
    </p:spTree>
    <p:extLst>
      <p:ext uri="{BB962C8B-B14F-4D97-AF65-F5344CB8AC3E}">
        <p14:creationId xmlns:p14="http://schemas.microsoft.com/office/powerpoint/2010/main" val="30655163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oup of handicapped beggars, mat06348.jpg"/>
          <p:cNvPicPr>
            <a:picLocks noChangeAspect="1"/>
          </p:cNvPicPr>
          <p:nvPr/>
        </p:nvPicPr>
        <p:blipFill rotWithShape="1">
          <a:blip r:embed="rId3">
            <a:extLst>
              <a:ext uri="{28A0092B-C50C-407E-A947-70E740481C1C}">
                <a14:useLocalDpi xmlns:a14="http://schemas.microsoft.com/office/drawing/2010/main" val="0"/>
              </a:ext>
            </a:extLst>
          </a:blip>
          <a:srcRect l="5665" t="9427" r="9371" b="5721"/>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Group of handicapped beggars</a:t>
            </a:r>
          </a:p>
        </p:txBody>
      </p:sp>
      <p:sp>
        <p:nvSpPr>
          <p:cNvPr id="3" name="Text Placeholder 2"/>
          <p:cNvSpPr>
            <a:spLocks noGrp="1"/>
          </p:cNvSpPr>
          <p:nvPr>
            <p:ph type="body" sz="quarter" idx="12"/>
          </p:nvPr>
        </p:nvSpPr>
        <p:spPr/>
        <p:txBody>
          <a:bodyPr/>
          <a:lstStyle/>
          <a:p>
            <a:r>
              <a:rPr lang="en-US" dirty="0"/>
              <a:t>16:3</a:t>
            </a:r>
          </a:p>
        </p:txBody>
      </p:sp>
      <p:sp>
        <p:nvSpPr>
          <p:cNvPr id="4" name="Title 3"/>
          <p:cNvSpPr>
            <a:spLocks noGrp="1"/>
          </p:cNvSpPr>
          <p:nvPr>
            <p:ph type="title"/>
          </p:nvPr>
        </p:nvSpPr>
        <p:spPr/>
        <p:txBody>
          <a:bodyPr/>
          <a:lstStyle/>
          <a:p>
            <a:r>
              <a:rPr lang="en-US" dirty="0"/>
              <a:t>David asked, “Where is your master’s son?” And </a:t>
            </a:r>
            <a:r>
              <a:rPr lang="en-US" dirty="0" err="1"/>
              <a:t>Ziba</a:t>
            </a:r>
            <a:r>
              <a:rPr lang="en-US" dirty="0"/>
              <a:t> replied, “He is staying in Jerusalem”</a:t>
            </a:r>
          </a:p>
        </p:txBody>
      </p:sp>
    </p:spTree>
    <p:extLst>
      <p:ext uri="{BB962C8B-B14F-4D97-AF65-F5344CB8AC3E}">
        <p14:creationId xmlns:p14="http://schemas.microsoft.com/office/powerpoint/2010/main" val="41851901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Saul” street sign in Beth Shean</a:t>
            </a:r>
          </a:p>
        </p:txBody>
      </p:sp>
      <p:sp>
        <p:nvSpPr>
          <p:cNvPr id="3" name="Text Placeholder 2"/>
          <p:cNvSpPr>
            <a:spLocks noGrp="1"/>
          </p:cNvSpPr>
          <p:nvPr>
            <p:ph type="body" sz="quarter" idx="12"/>
          </p:nvPr>
        </p:nvSpPr>
        <p:spPr/>
        <p:txBody>
          <a:bodyPr/>
          <a:lstStyle/>
          <a:p>
            <a:r>
              <a:rPr lang="en-US" dirty="0"/>
              <a:t>16:3</a:t>
            </a:r>
          </a:p>
        </p:txBody>
      </p:sp>
      <p:sp>
        <p:nvSpPr>
          <p:cNvPr id="4" name="Title 3"/>
          <p:cNvSpPr>
            <a:spLocks noGrp="1"/>
          </p:cNvSpPr>
          <p:nvPr>
            <p:ph type="title"/>
          </p:nvPr>
        </p:nvSpPr>
        <p:spPr/>
        <p:txBody>
          <a:bodyPr/>
          <a:lstStyle/>
          <a:p>
            <a:r>
              <a:rPr lang="en-US" dirty="0"/>
              <a:t>For he said, “Today the house of Israel will restore to me the kingdom of my father”</a:t>
            </a:r>
          </a:p>
        </p:txBody>
      </p:sp>
      <p:pic>
        <p:nvPicPr>
          <p:cNvPr id="5" name="Picture 4" descr="King Saul street sign in Beth Shean, tb011512700.jpg"/>
          <p:cNvPicPr>
            <a:picLocks noChangeAspect="1"/>
          </p:cNvPicPr>
          <p:nvPr/>
        </p:nvPicPr>
        <p:blipFill rotWithShape="1">
          <a:blip r:embed="rId3">
            <a:extLst>
              <a:ext uri="{28A0092B-C50C-407E-A947-70E740481C1C}">
                <a14:useLocalDpi xmlns:a14="http://schemas.microsoft.com/office/drawing/2010/main" val="0"/>
              </a:ext>
            </a:extLst>
          </a:blip>
          <a:srcRect l="6632"/>
          <a:stretch/>
        </p:blipFill>
        <p:spPr>
          <a:xfrm>
            <a:off x="0" y="369332"/>
            <a:ext cx="9144000" cy="6150340"/>
          </a:xfrm>
          <a:prstGeom prst="rect">
            <a:avLst/>
          </a:prstGeom>
        </p:spPr>
      </p:pic>
    </p:spTree>
    <p:extLst>
      <p:ext uri="{BB962C8B-B14F-4D97-AF65-F5344CB8AC3E}">
        <p14:creationId xmlns:p14="http://schemas.microsoft.com/office/powerpoint/2010/main" val="1449041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6468"/>
            <a:ext cx="9144000" cy="6185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Jerusalem and the Mount of Olives (aerial view from the west)</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a:t>When David was a little past the top of the ascent, </a:t>
            </a:r>
            <a:r>
              <a:rPr lang="en-US" dirty="0" err="1"/>
              <a:t>Ziba</a:t>
            </a:r>
            <a:r>
              <a:rPr lang="en-US" dirty="0"/>
              <a:t> the servant of </a:t>
            </a:r>
            <a:r>
              <a:rPr lang="en-US" dirty="0" err="1"/>
              <a:t>Mephibosheth</a:t>
            </a:r>
            <a:r>
              <a:rPr lang="en-US" dirty="0"/>
              <a:t> met him</a:t>
            </a:r>
          </a:p>
        </p:txBody>
      </p:sp>
      <p:sp>
        <p:nvSpPr>
          <p:cNvPr id="5" name="Freeform 4"/>
          <p:cNvSpPr/>
          <p:nvPr/>
        </p:nvSpPr>
        <p:spPr>
          <a:xfrm>
            <a:off x="5440680" y="3300516"/>
            <a:ext cx="1760220" cy="576160"/>
          </a:xfrm>
          <a:custGeom>
            <a:avLst/>
            <a:gdLst>
              <a:gd name="connsiteX0" fmla="*/ 1638300 w 1638300"/>
              <a:gd name="connsiteY0" fmla="*/ 495300 h 495300"/>
              <a:gd name="connsiteX1" fmla="*/ 876300 w 1638300"/>
              <a:gd name="connsiteY1" fmla="*/ 274320 h 495300"/>
              <a:gd name="connsiteX2" fmla="*/ 533400 w 1638300"/>
              <a:gd name="connsiteY2" fmla="*/ 83820 h 495300"/>
              <a:gd name="connsiteX3" fmla="*/ 0 w 1638300"/>
              <a:gd name="connsiteY3" fmla="*/ 0 h 495300"/>
              <a:gd name="connsiteX0" fmla="*/ 1638300 w 1638300"/>
              <a:gd name="connsiteY0" fmla="*/ 495300 h 495300"/>
              <a:gd name="connsiteX1" fmla="*/ 876300 w 1638300"/>
              <a:gd name="connsiteY1" fmla="*/ 274320 h 495300"/>
              <a:gd name="connsiteX2" fmla="*/ 533400 w 1638300"/>
              <a:gd name="connsiteY2" fmla="*/ 83820 h 495300"/>
              <a:gd name="connsiteX3" fmla="*/ 0 w 1638300"/>
              <a:gd name="connsiteY3" fmla="*/ 0 h 495300"/>
              <a:gd name="connsiteX0" fmla="*/ 1638300 w 1638300"/>
              <a:gd name="connsiteY0" fmla="*/ 495300 h 495300"/>
              <a:gd name="connsiteX1" fmla="*/ 876300 w 1638300"/>
              <a:gd name="connsiteY1" fmla="*/ 274320 h 495300"/>
              <a:gd name="connsiteX2" fmla="*/ 533400 w 1638300"/>
              <a:gd name="connsiteY2" fmla="*/ 83820 h 495300"/>
              <a:gd name="connsiteX3" fmla="*/ 0 w 1638300"/>
              <a:gd name="connsiteY3" fmla="*/ 0 h 495300"/>
            </a:gdLst>
            <a:ahLst/>
            <a:cxnLst>
              <a:cxn ang="0">
                <a:pos x="connsiteX0" y="connsiteY0"/>
              </a:cxn>
              <a:cxn ang="0">
                <a:pos x="connsiteX1" y="connsiteY1"/>
              </a:cxn>
              <a:cxn ang="0">
                <a:pos x="connsiteX2" y="connsiteY2"/>
              </a:cxn>
              <a:cxn ang="0">
                <a:pos x="connsiteX3" y="connsiteY3"/>
              </a:cxn>
            </a:cxnLst>
            <a:rect l="l" t="t" r="r" b="b"/>
            <a:pathLst>
              <a:path w="1638300" h="495300">
                <a:moveTo>
                  <a:pt x="1638300" y="495300"/>
                </a:moveTo>
                <a:cubicBezTo>
                  <a:pt x="1384300" y="421640"/>
                  <a:pt x="1060450" y="342900"/>
                  <a:pt x="876300" y="274320"/>
                </a:cubicBezTo>
                <a:cubicBezTo>
                  <a:pt x="692150" y="205740"/>
                  <a:pt x="679450" y="129540"/>
                  <a:pt x="533400" y="83820"/>
                </a:cubicBezTo>
                <a:cubicBezTo>
                  <a:pt x="387350" y="38100"/>
                  <a:pt x="177800" y="27940"/>
                  <a:pt x="0" y="0"/>
                </a:cubicBezTo>
              </a:path>
            </a:pathLst>
          </a:custGeom>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8" name="Freeform 7"/>
          <p:cNvSpPr/>
          <p:nvPr/>
        </p:nvSpPr>
        <p:spPr>
          <a:xfrm>
            <a:off x="1960245" y="1847850"/>
            <a:ext cx="1275874" cy="1085850"/>
          </a:xfrm>
          <a:custGeom>
            <a:avLst/>
            <a:gdLst>
              <a:gd name="connsiteX0" fmla="*/ 960120 w 960120"/>
              <a:gd name="connsiteY0" fmla="*/ 967740 h 967740"/>
              <a:gd name="connsiteX1" fmla="*/ 861060 w 960120"/>
              <a:gd name="connsiteY1" fmla="*/ 876300 h 967740"/>
              <a:gd name="connsiteX2" fmla="*/ 922020 w 960120"/>
              <a:gd name="connsiteY2" fmla="*/ 480060 h 967740"/>
              <a:gd name="connsiteX3" fmla="*/ 114300 w 960120"/>
              <a:gd name="connsiteY3" fmla="*/ 312420 h 967740"/>
              <a:gd name="connsiteX4" fmla="*/ 0 w 960120"/>
              <a:gd name="connsiteY4" fmla="*/ 0 h 967740"/>
              <a:gd name="connsiteX0" fmla="*/ 960120 w 964117"/>
              <a:gd name="connsiteY0" fmla="*/ 967740 h 967740"/>
              <a:gd name="connsiteX1" fmla="*/ 861060 w 964117"/>
              <a:gd name="connsiteY1" fmla="*/ 876300 h 967740"/>
              <a:gd name="connsiteX2" fmla="*/ 922020 w 964117"/>
              <a:gd name="connsiteY2" fmla="*/ 480060 h 967740"/>
              <a:gd name="connsiteX3" fmla="*/ 114300 w 964117"/>
              <a:gd name="connsiteY3" fmla="*/ 312420 h 967740"/>
              <a:gd name="connsiteX4" fmla="*/ 0 w 964117"/>
              <a:gd name="connsiteY4" fmla="*/ 0 h 967740"/>
              <a:gd name="connsiteX0" fmla="*/ 960120 w 960120"/>
              <a:gd name="connsiteY0" fmla="*/ 967740 h 967740"/>
              <a:gd name="connsiteX1" fmla="*/ 861060 w 960120"/>
              <a:gd name="connsiteY1" fmla="*/ 876300 h 967740"/>
              <a:gd name="connsiteX2" fmla="*/ 845820 w 960120"/>
              <a:gd name="connsiteY2" fmla="*/ 464820 h 967740"/>
              <a:gd name="connsiteX3" fmla="*/ 114300 w 960120"/>
              <a:gd name="connsiteY3" fmla="*/ 312420 h 967740"/>
              <a:gd name="connsiteX4" fmla="*/ 0 w 960120"/>
              <a:gd name="connsiteY4" fmla="*/ 0 h 967740"/>
              <a:gd name="connsiteX0" fmla="*/ 960120 w 960120"/>
              <a:gd name="connsiteY0" fmla="*/ 967740 h 967740"/>
              <a:gd name="connsiteX1" fmla="*/ 861060 w 960120"/>
              <a:gd name="connsiteY1" fmla="*/ 876300 h 967740"/>
              <a:gd name="connsiteX2" fmla="*/ 845820 w 960120"/>
              <a:gd name="connsiteY2" fmla="*/ 464820 h 967740"/>
              <a:gd name="connsiteX3" fmla="*/ 114300 w 960120"/>
              <a:gd name="connsiteY3" fmla="*/ 312420 h 967740"/>
              <a:gd name="connsiteX4" fmla="*/ 0 w 960120"/>
              <a:gd name="connsiteY4" fmla="*/ 0 h 967740"/>
              <a:gd name="connsiteX0" fmla="*/ 960120 w 960120"/>
              <a:gd name="connsiteY0" fmla="*/ 967740 h 967740"/>
              <a:gd name="connsiteX1" fmla="*/ 861060 w 960120"/>
              <a:gd name="connsiteY1" fmla="*/ 876300 h 967740"/>
              <a:gd name="connsiteX2" fmla="*/ 845820 w 960120"/>
              <a:gd name="connsiteY2" fmla="*/ 464820 h 967740"/>
              <a:gd name="connsiteX3" fmla="*/ 114300 w 960120"/>
              <a:gd name="connsiteY3" fmla="*/ 312420 h 967740"/>
              <a:gd name="connsiteX4" fmla="*/ 0 w 960120"/>
              <a:gd name="connsiteY4" fmla="*/ 0 h 967740"/>
              <a:gd name="connsiteX0" fmla="*/ 960120 w 960120"/>
              <a:gd name="connsiteY0" fmla="*/ 967740 h 967740"/>
              <a:gd name="connsiteX1" fmla="*/ 861060 w 960120"/>
              <a:gd name="connsiteY1" fmla="*/ 876300 h 967740"/>
              <a:gd name="connsiteX2" fmla="*/ 845820 w 960120"/>
              <a:gd name="connsiteY2" fmla="*/ 464820 h 967740"/>
              <a:gd name="connsiteX3" fmla="*/ 83820 w 960120"/>
              <a:gd name="connsiteY3" fmla="*/ 228600 h 967740"/>
              <a:gd name="connsiteX4" fmla="*/ 0 w 960120"/>
              <a:gd name="connsiteY4" fmla="*/ 0 h 967740"/>
              <a:gd name="connsiteX0" fmla="*/ 960120 w 960120"/>
              <a:gd name="connsiteY0" fmla="*/ 967740 h 967740"/>
              <a:gd name="connsiteX1" fmla="*/ 861060 w 960120"/>
              <a:gd name="connsiteY1" fmla="*/ 876300 h 967740"/>
              <a:gd name="connsiteX2" fmla="*/ 845820 w 960120"/>
              <a:gd name="connsiteY2" fmla="*/ 464820 h 967740"/>
              <a:gd name="connsiteX3" fmla="*/ 83820 w 960120"/>
              <a:gd name="connsiteY3" fmla="*/ 228600 h 967740"/>
              <a:gd name="connsiteX4" fmla="*/ 0 w 960120"/>
              <a:gd name="connsiteY4" fmla="*/ 0 h 96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0120" h="967740">
                <a:moveTo>
                  <a:pt x="960120" y="967740"/>
                </a:moveTo>
                <a:cubicBezTo>
                  <a:pt x="921724" y="947871"/>
                  <a:pt x="880110" y="960120"/>
                  <a:pt x="861060" y="876300"/>
                </a:cubicBezTo>
                <a:cubicBezTo>
                  <a:pt x="842010" y="792480"/>
                  <a:pt x="975360" y="572770"/>
                  <a:pt x="845820" y="464820"/>
                </a:cubicBezTo>
                <a:cubicBezTo>
                  <a:pt x="716280" y="356870"/>
                  <a:pt x="143346" y="391304"/>
                  <a:pt x="83820" y="228600"/>
                </a:cubicBezTo>
                <a:lnTo>
                  <a:pt x="0" y="0"/>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0" name="Line 17"/>
          <p:cNvSpPr>
            <a:spLocks noChangeShapeType="1"/>
          </p:cNvSpPr>
          <p:nvPr/>
        </p:nvSpPr>
        <p:spPr bwMode="auto">
          <a:xfrm flipH="1">
            <a:off x="1876908" y="1233683"/>
            <a:ext cx="3048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1" name="Text Box 21"/>
          <p:cNvSpPr txBox="1">
            <a:spLocks noChangeArrowheads="1"/>
          </p:cNvSpPr>
          <p:nvPr/>
        </p:nvSpPr>
        <p:spPr bwMode="auto">
          <a:xfrm>
            <a:off x="1812168" y="852317"/>
            <a:ext cx="73908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Nob</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t>
            </a:r>
          </a:p>
        </p:txBody>
      </p:sp>
      <p:sp>
        <p:nvSpPr>
          <p:cNvPr id="9" name="Freeform 8"/>
          <p:cNvSpPr/>
          <p:nvPr/>
        </p:nvSpPr>
        <p:spPr>
          <a:xfrm>
            <a:off x="6781800" y="3831908"/>
            <a:ext cx="2364105" cy="625792"/>
          </a:xfrm>
          <a:custGeom>
            <a:avLst/>
            <a:gdLst>
              <a:gd name="connsiteX0" fmla="*/ 0 w 1684020"/>
              <a:gd name="connsiteY0" fmla="*/ 0 h 601980"/>
              <a:gd name="connsiteX1" fmla="*/ 190500 w 1684020"/>
              <a:gd name="connsiteY1" fmla="*/ 342900 h 601980"/>
              <a:gd name="connsiteX2" fmla="*/ 1684020 w 1684020"/>
              <a:gd name="connsiteY2" fmla="*/ 601980 h 601980"/>
              <a:gd name="connsiteX3" fmla="*/ 1676400 w 1684020"/>
              <a:gd name="connsiteY3" fmla="*/ 205740 h 601980"/>
              <a:gd name="connsiteX4" fmla="*/ 0 w 1684020"/>
              <a:gd name="connsiteY4" fmla="*/ 0 h 601980"/>
              <a:gd name="connsiteX0" fmla="*/ 0 w 1684020"/>
              <a:gd name="connsiteY0" fmla="*/ 0 h 601980"/>
              <a:gd name="connsiteX1" fmla="*/ 190500 w 1684020"/>
              <a:gd name="connsiteY1" fmla="*/ 342900 h 601980"/>
              <a:gd name="connsiteX2" fmla="*/ 1684020 w 1684020"/>
              <a:gd name="connsiteY2" fmla="*/ 601980 h 601980"/>
              <a:gd name="connsiteX3" fmla="*/ 1676400 w 1684020"/>
              <a:gd name="connsiteY3" fmla="*/ 205740 h 601980"/>
              <a:gd name="connsiteX4" fmla="*/ 0 w 1684020"/>
              <a:gd name="connsiteY4" fmla="*/ 0 h 601980"/>
              <a:gd name="connsiteX0" fmla="*/ 0 w 1684020"/>
              <a:gd name="connsiteY0" fmla="*/ 0 h 601980"/>
              <a:gd name="connsiteX1" fmla="*/ 190500 w 1684020"/>
              <a:gd name="connsiteY1" fmla="*/ 342900 h 601980"/>
              <a:gd name="connsiteX2" fmla="*/ 1684020 w 1684020"/>
              <a:gd name="connsiteY2" fmla="*/ 601980 h 601980"/>
              <a:gd name="connsiteX3" fmla="*/ 1676400 w 1684020"/>
              <a:gd name="connsiteY3" fmla="*/ 205740 h 601980"/>
              <a:gd name="connsiteX4" fmla="*/ 0 w 1684020"/>
              <a:gd name="connsiteY4" fmla="*/ 0 h 601980"/>
              <a:gd name="connsiteX0" fmla="*/ 0 w 1693545"/>
              <a:gd name="connsiteY0" fmla="*/ 0 h 625792"/>
              <a:gd name="connsiteX1" fmla="*/ 200025 w 1693545"/>
              <a:gd name="connsiteY1" fmla="*/ 366712 h 625792"/>
              <a:gd name="connsiteX2" fmla="*/ 1693545 w 1693545"/>
              <a:gd name="connsiteY2" fmla="*/ 625792 h 625792"/>
              <a:gd name="connsiteX3" fmla="*/ 1685925 w 1693545"/>
              <a:gd name="connsiteY3" fmla="*/ 229552 h 625792"/>
              <a:gd name="connsiteX4" fmla="*/ 0 w 1693545"/>
              <a:gd name="connsiteY4" fmla="*/ 0 h 625792"/>
              <a:gd name="connsiteX0" fmla="*/ 0 w 1695450"/>
              <a:gd name="connsiteY0" fmla="*/ 0 h 625792"/>
              <a:gd name="connsiteX1" fmla="*/ 200025 w 1695450"/>
              <a:gd name="connsiteY1" fmla="*/ 366712 h 625792"/>
              <a:gd name="connsiteX2" fmla="*/ 1693545 w 1695450"/>
              <a:gd name="connsiteY2" fmla="*/ 625792 h 625792"/>
              <a:gd name="connsiteX3" fmla="*/ 1695450 w 1695450"/>
              <a:gd name="connsiteY3" fmla="*/ 243839 h 625792"/>
              <a:gd name="connsiteX4" fmla="*/ 0 w 1695450"/>
              <a:gd name="connsiteY4" fmla="*/ 0 h 625792"/>
              <a:gd name="connsiteX0" fmla="*/ 0 w 1695450"/>
              <a:gd name="connsiteY0" fmla="*/ 0 h 625792"/>
              <a:gd name="connsiteX1" fmla="*/ 200025 w 1695450"/>
              <a:gd name="connsiteY1" fmla="*/ 366712 h 625792"/>
              <a:gd name="connsiteX2" fmla="*/ 1693545 w 1695450"/>
              <a:gd name="connsiteY2" fmla="*/ 625792 h 625792"/>
              <a:gd name="connsiteX3" fmla="*/ 1695450 w 1695450"/>
              <a:gd name="connsiteY3" fmla="*/ 243839 h 625792"/>
              <a:gd name="connsiteX4" fmla="*/ 0 w 1695450"/>
              <a:gd name="connsiteY4" fmla="*/ 0 h 625792"/>
              <a:gd name="connsiteX0" fmla="*/ 0 w 1695450"/>
              <a:gd name="connsiteY0" fmla="*/ 0 h 625792"/>
              <a:gd name="connsiteX1" fmla="*/ 200025 w 1695450"/>
              <a:gd name="connsiteY1" fmla="*/ 366712 h 625792"/>
              <a:gd name="connsiteX2" fmla="*/ 1693545 w 1695450"/>
              <a:gd name="connsiteY2" fmla="*/ 625792 h 625792"/>
              <a:gd name="connsiteX3" fmla="*/ 1695450 w 1695450"/>
              <a:gd name="connsiteY3" fmla="*/ 243839 h 625792"/>
              <a:gd name="connsiteX4" fmla="*/ 0 w 1695450"/>
              <a:gd name="connsiteY4" fmla="*/ 0 h 625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450" h="625792">
                <a:moveTo>
                  <a:pt x="0" y="0"/>
                </a:moveTo>
                <a:lnTo>
                  <a:pt x="200025" y="366712"/>
                </a:lnTo>
                <a:cubicBezTo>
                  <a:pt x="278765" y="510222"/>
                  <a:pt x="1152842" y="620394"/>
                  <a:pt x="1693545" y="625792"/>
                </a:cubicBezTo>
                <a:lnTo>
                  <a:pt x="1695450" y="243839"/>
                </a:lnTo>
                <a:cubicBezTo>
                  <a:pt x="1346200" y="256221"/>
                  <a:pt x="615950" y="154305"/>
                  <a:pt x="0" y="0"/>
                </a:cubicBezTo>
                <a:close/>
              </a:path>
            </a:pathLst>
          </a:custGeom>
          <a:solidFill>
            <a:srgbClr val="FEFF00">
              <a:alpha val="30000"/>
            </a:srgbClr>
          </a:solidFill>
          <a:ln cap="rnd">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16"/>
          <p:cNvSpPr txBox="1">
            <a:spLocks noChangeArrowheads="1"/>
          </p:cNvSpPr>
          <p:nvPr/>
        </p:nvSpPr>
        <p:spPr bwMode="auto">
          <a:xfrm>
            <a:off x="7551048" y="3252831"/>
            <a:ext cx="150188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City of David</a:t>
            </a:r>
          </a:p>
        </p:txBody>
      </p:sp>
      <p:sp>
        <p:nvSpPr>
          <p:cNvPr id="14" name="Line 9"/>
          <p:cNvSpPr>
            <a:spLocks noChangeShapeType="1"/>
          </p:cNvSpPr>
          <p:nvPr/>
        </p:nvSpPr>
        <p:spPr bwMode="auto">
          <a:xfrm>
            <a:off x="8288093" y="3656661"/>
            <a:ext cx="13896" cy="40289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2451822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1sam\Central Benjamin Plateau view southeast to Gibeah, tb05140747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 y="368350"/>
            <a:ext cx="9144741" cy="61213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Central Benjamin Plateau, with a view southeast to Gibeah</a:t>
            </a:r>
          </a:p>
        </p:txBody>
      </p:sp>
      <p:sp>
        <p:nvSpPr>
          <p:cNvPr id="4" name="Text Placeholder 3"/>
          <p:cNvSpPr>
            <a:spLocks noGrp="1"/>
          </p:cNvSpPr>
          <p:nvPr>
            <p:ph type="body" sz="quarter" idx="12"/>
          </p:nvPr>
        </p:nvSpPr>
        <p:spPr/>
        <p:txBody>
          <a:bodyPr/>
          <a:lstStyle/>
          <a:p>
            <a:r>
              <a:rPr lang="en-US" dirty="0"/>
              <a:t>16:4</a:t>
            </a:r>
          </a:p>
        </p:txBody>
      </p:sp>
      <p:sp>
        <p:nvSpPr>
          <p:cNvPr id="2" name="Title 1"/>
          <p:cNvSpPr>
            <a:spLocks noGrp="1"/>
          </p:cNvSpPr>
          <p:nvPr>
            <p:ph type="title"/>
          </p:nvPr>
        </p:nvSpPr>
        <p:spPr/>
        <p:txBody>
          <a:bodyPr/>
          <a:lstStyle/>
          <a:p>
            <a:r>
              <a:rPr lang="en-US" dirty="0"/>
              <a:t>Then the king said to </a:t>
            </a:r>
            <a:r>
              <a:rPr lang="en-US" dirty="0" err="1"/>
              <a:t>Ziba</a:t>
            </a:r>
            <a:r>
              <a:rPr lang="en-US" dirty="0"/>
              <a:t>, “All that belonged to Mephibosheth is now yours”</a:t>
            </a:r>
          </a:p>
        </p:txBody>
      </p:sp>
      <p:sp>
        <p:nvSpPr>
          <p:cNvPr id="12" name="Text Box 1030"/>
          <p:cNvSpPr txBox="1">
            <a:spLocks noChangeArrowheads="1"/>
          </p:cNvSpPr>
          <p:nvPr/>
        </p:nvSpPr>
        <p:spPr bwMode="auto">
          <a:xfrm>
            <a:off x="3505200" y="2470189"/>
            <a:ext cx="1130156" cy="400110"/>
          </a:xfrm>
          <a:prstGeom prst="rect">
            <a:avLst/>
          </a:prstGeom>
          <a:noFill/>
          <a:ln w="9525">
            <a:noFill/>
            <a:miter lim="800000"/>
            <a:headEnd/>
            <a:tailEnd/>
          </a:ln>
        </p:spPr>
        <p:txBody>
          <a:bodyPr>
            <a:spAutoFit/>
          </a:bodyPr>
          <a:lstStyle/>
          <a:p>
            <a:pPr>
              <a:defRPr/>
            </a:pPr>
            <a:r>
              <a:rPr lang="en-US" sz="2000" dirty="0" err="1">
                <a:solidFill>
                  <a:srgbClr val="FFFFFF"/>
                </a:solidFill>
                <a:effectLst>
                  <a:glow rad="76200">
                    <a:prstClr val="black">
                      <a:alpha val="60000"/>
                    </a:prstClr>
                  </a:glow>
                </a:effectLst>
                <a:cs typeface="Calibri" pitchFamily="34" charset="0"/>
              </a:rPr>
              <a:t>Gibeah</a:t>
            </a:r>
            <a:endParaRPr lang="en-US" sz="2000" dirty="0">
              <a:solidFill>
                <a:srgbClr val="FFFFFF"/>
              </a:solidFill>
              <a:effectLst>
                <a:glow rad="76200">
                  <a:prstClr val="black">
                    <a:alpha val="60000"/>
                  </a:prstClr>
                </a:glow>
              </a:effectLst>
              <a:cs typeface="Calibri" pitchFamily="34" charset="0"/>
            </a:endParaRPr>
          </a:p>
        </p:txBody>
      </p:sp>
      <p:sp>
        <p:nvSpPr>
          <p:cNvPr id="13" name="Oval 12"/>
          <p:cNvSpPr/>
          <p:nvPr/>
        </p:nvSpPr>
        <p:spPr>
          <a:xfrm>
            <a:off x="4038600" y="2870299"/>
            <a:ext cx="1066800" cy="533400"/>
          </a:xfrm>
          <a:prstGeom prst="ellipse">
            <a:avLst/>
          </a:prstGeom>
          <a:noFill/>
          <a:ln w="22225" cap="flat" cmpd="sng" algn="ctr">
            <a:solidFill>
              <a:sysClr val="window" lastClr="FFFFFF"/>
            </a:solidFill>
            <a:prstDash val="solid"/>
            <a:round/>
            <a:headEnd type="none" w="med" len="med"/>
            <a:tailEnd type="none" w="med" len="med"/>
          </a:ln>
          <a:effectLst>
            <a:glow rad="50800">
              <a:sysClr val="windowText" lastClr="000000">
                <a:alpha val="60000"/>
              </a:sys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 name="Oval 13"/>
          <p:cNvSpPr/>
          <p:nvPr/>
        </p:nvSpPr>
        <p:spPr>
          <a:xfrm>
            <a:off x="6172200" y="2870299"/>
            <a:ext cx="609600" cy="533400"/>
          </a:xfrm>
          <a:prstGeom prst="ellipse">
            <a:avLst/>
          </a:prstGeom>
          <a:noFill/>
          <a:ln w="22225" cap="flat" cmpd="sng" algn="ctr">
            <a:solidFill>
              <a:sysClr val="window" lastClr="FFFFFF"/>
            </a:solidFill>
            <a:prstDash val="solid"/>
            <a:round/>
            <a:headEnd type="none" w="med" len="med"/>
            <a:tailEnd type="none" w="med" len="med"/>
          </a:ln>
          <a:effectLst>
            <a:glow rad="50800">
              <a:sysClr val="windowText" lastClr="000000">
                <a:alpha val="60000"/>
              </a:sys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5" name="Text Box 1030"/>
          <p:cNvSpPr txBox="1">
            <a:spLocks noChangeArrowheads="1"/>
          </p:cNvSpPr>
          <p:nvPr/>
        </p:nvSpPr>
        <p:spPr bwMode="auto">
          <a:xfrm>
            <a:off x="6172200" y="2498910"/>
            <a:ext cx="1130156" cy="338554"/>
          </a:xfrm>
          <a:prstGeom prst="rect">
            <a:avLst/>
          </a:prstGeom>
          <a:noFill/>
          <a:ln w="9525">
            <a:noFill/>
            <a:miter lim="800000"/>
            <a:headEnd/>
            <a:tailEnd/>
          </a:ln>
        </p:spPr>
        <p:txBody>
          <a:bodyPr wrap="square">
            <a:spAutoFit/>
          </a:bodyPr>
          <a:lstStyle/>
          <a:p>
            <a:pPr algn="ctr">
              <a:defRPr/>
            </a:pPr>
            <a:r>
              <a:rPr lang="en-US" sz="1600" dirty="0">
                <a:solidFill>
                  <a:srgbClr val="FFFFFF"/>
                </a:solidFill>
                <a:effectLst>
                  <a:glow rad="76200">
                    <a:prstClr val="black">
                      <a:alpha val="60000"/>
                    </a:prstClr>
                  </a:glow>
                </a:effectLst>
                <a:cs typeface="Calibri" pitchFamily="34" charset="0"/>
              </a:rPr>
              <a:t>French Hill</a:t>
            </a:r>
          </a:p>
        </p:txBody>
      </p:sp>
    </p:spTree>
    <p:extLst>
      <p:ext uri="{BB962C8B-B14F-4D97-AF65-F5344CB8AC3E}">
        <p14:creationId xmlns:p14="http://schemas.microsoft.com/office/powerpoint/2010/main" val="2202391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9 American Colony Matson additional\Matson15k1\Benjamin\Gibeah, Tell el-Ful, aerial, 1931, mat221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2425"/>
            <a:ext cx="9144000" cy="615315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Gibeah (Tell el-</a:t>
            </a:r>
            <a:r>
              <a:rPr lang="en-US" dirty="0" err="1"/>
              <a:t>Ful</a:t>
            </a:r>
            <a:r>
              <a:rPr lang="en-US" dirty="0"/>
              <a:t>), 1931 (aerial view from the west)</a:t>
            </a:r>
          </a:p>
        </p:txBody>
      </p:sp>
      <p:sp>
        <p:nvSpPr>
          <p:cNvPr id="4" name="Text Placeholder 3"/>
          <p:cNvSpPr>
            <a:spLocks noGrp="1"/>
          </p:cNvSpPr>
          <p:nvPr>
            <p:ph type="body" sz="quarter" idx="12"/>
          </p:nvPr>
        </p:nvSpPr>
        <p:spPr/>
        <p:txBody>
          <a:bodyPr/>
          <a:lstStyle/>
          <a:p>
            <a:r>
              <a:rPr lang="en-US" dirty="0"/>
              <a:t>16:4</a:t>
            </a:r>
          </a:p>
        </p:txBody>
      </p:sp>
      <p:sp>
        <p:nvSpPr>
          <p:cNvPr id="2" name="Title 1"/>
          <p:cNvSpPr>
            <a:spLocks noGrp="1"/>
          </p:cNvSpPr>
          <p:nvPr>
            <p:ph type="title"/>
          </p:nvPr>
        </p:nvSpPr>
        <p:spPr/>
        <p:txBody>
          <a:bodyPr/>
          <a:lstStyle/>
          <a:p>
            <a:r>
              <a:rPr lang="en-US" dirty="0"/>
              <a:t>Then the king said to </a:t>
            </a:r>
            <a:r>
              <a:rPr lang="en-US" dirty="0" err="1"/>
              <a:t>Ziba</a:t>
            </a:r>
            <a:r>
              <a:rPr lang="en-US" dirty="0"/>
              <a:t>, “All that belonged to Mephibosheth is now yours”</a:t>
            </a:r>
          </a:p>
        </p:txBody>
      </p:sp>
    </p:spTree>
    <p:extLst>
      <p:ext uri="{BB962C8B-B14F-4D97-AF65-F5344CB8AC3E}">
        <p14:creationId xmlns:p14="http://schemas.microsoft.com/office/powerpoint/2010/main" val="36704906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err="1"/>
              <a:t>Gibeah</a:t>
            </a:r>
            <a:r>
              <a:rPr lang="en-US" dirty="0"/>
              <a:t> (aerial view from the west)</a:t>
            </a:r>
          </a:p>
        </p:txBody>
      </p:sp>
      <p:sp>
        <p:nvSpPr>
          <p:cNvPr id="3" name="Text Placeholder 2"/>
          <p:cNvSpPr>
            <a:spLocks noGrp="1"/>
          </p:cNvSpPr>
          <p:nvPr>
            <p:ph type="body" sz="quarter" idx="12"/>
          </p:nvPr>
        </p:nvSpPr>
        <p:spPr/>
        <p:txBody>
          <a:bodyPr/>
          <a:lstStyle/>
          <a:p>
            <a:r>
              <a:rPr lang="en-US" dirty="0"/>
              <a:t>16:4</a:t>
            </a:r>
          </a:p>
        </p:txBody>
      </p:sp>
      <p:sp>
        <p:nvSpPr>
          <p:cNvPr id="4" name="Title 3"/>
          <p:cNvSpPr>
            <a:spLocks noGrp="1"/>
          </p:cNvSpPr>
          <p:nvPr>
            <p:ph type="title"/>
          </p:nvPr>
        </p:nvSpPr>
        <p:spPr/>
        <p:txBody>
          <a:bodyPr/>
          <a:lstStyle/>
          <a:p>
            <a:r>
              <a:rPr lang="en-US" dirty="0"/>
              <a:t>Then the king said to </a:t>
            </a:r>
            <a:r>
              <a:rPr lang="en-US" dirty="0" err="1"/>
              <a:t>Ziba</a:t>
            </a:r>
            <a:r>
              <a:rPr lang="en-US" dirty="0"/>
              <a:t>, “All that belonged to Mephibosheth is now yours”</a:t>
            </a:r>
          </a:p>
        </p:txBody>
      </p:sp>
    </p:spTree>
    <p:extLst>
      <p:ext uri="{BB962C8B-B14F-4D97-AF65-F5344CB8AC3E}">
        <p14:creationId xmlns:p14="http://schemas.microsoft.com/office/powerpoint/2010/main" val="41243220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8B86333B-30AE-4137-AF79-0C22C500A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3736"/>
            <a:ext cx="9144000" cy="6510528"/>
          </a:xfrm>
          <a:prstGeom prst="rect">
            <a:avLst/>
          </a:prstGeom>
        </p:spPr>
      </p:pic>
      <p:sp>
        <p:nvSpPr>
          <p:cNvPr id="2" name="Text Placeholder 1"/>
          <p:cNvSpPr>
            <a:spLocks noGrp="1"/>
          </p:cNvSpPr>
          <p:nvPr>
            <p:ph type="body" sz="quarter" idx="10"/>
          </p:nvPr>
        </p:nvSpPr>
        <p:spPr/>
        <p:txBody>
          <a:bodyPr/>
          <a:lstStyle/>
          <a:p>
            <a:r>
              <a:rPr lang="en-US" dirty="0"/>
              <a:t>Bowing courtiers kissing the ground, from Tell el-Amarna, reign of Akhenaten, 14th century BC</a:t>
            </a:r>
          </a:p>
        </p:txBody>
      </p:sp>
      <p:sp>
        <p:nvSpPr>
          <p:cNvPr id="3" name="Text Placeholder 2"/>
          <p:cNvSpPr>
            <a:spLocks noGrp="1"/>
          </p:cNvSpPr>
          <p:nvPr>
            <p:ph type="body" sz="quarter" idx="12"/>
          </p:nvPr>
        </p:nvSpPr>
        <p:spPr/>
        <p:txBody>
          <a:bodyPr/>
          <a:lstStyle/>
          <a:p>
            <a:r>
              <a:rPr lang="en-US" dirty="0"/>
              <a:t>16:4</a:t>
            </a:r>
          </a:p>
        </p:txBody>
      </p:sp>
      <p:sp>
        <p:nvSpPr>
          <p:cNvPr id="4" name="Title 3"/>
          <p:cNvSpPr>
            <a:spLocks noGrp="1"/>
          </p:cNvSpPr>
          <p:nvPr>
            <p:ph type="title"/>
          </p:nvPr>
        </p:nvSpPr>
        <p:spPr/>
        <p:txBody>
          <a:bodyPr/>
          <a:lstStyle/>
          <a:p>
            <a:r>
              <a:rPr lang="en-US" dirty="0"/>
              <a:t>Then </a:t>
            </a:r>
            <a:r>
              <a:rPr lang="en-US" dirty="0" err="1"/>
              <a:t>Ziba</a:t>
            </a:r>
            <a:r>
              <a:rPr lang="en-US" dirty="0"/>
              <a:t> said, “I bow down; let me find favor in your sight, O my lord the king!”</a:t>
            </a:r>
          </a:p>
        </p:txBody>
      </p:sp>
    </p:spTree>
    <p:extLst>
      <p:ext uri="{BB962C8B-B14F-4D97-AF65-F5344CB8AC3E}">
        <p14:creationId xmlns:p14="http://schemas.microsoft.com/office/powerpoint/2010/main" val="7585914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people bowing before Assyrian officials, from Sennacherib’s palace in Nineveh (sketch)</a:t>
            </a:r>
          </a:p>
        </p:txBody>
      </p:sp>
      <p:sp>
        <p:nvSpPr>
          <p:cNvPr id="3" name="Text Placeholder 2"/>
          <p:cNvSpPr>
            <a:spLocks noGrp="1"/>
          </p:cNvSpPr>
          <p:nvPr>
            <p:ph type="body" sz="quarter" idx="12"/>
          </p:nvPr>
        </p:nvSpPr>
        <p:spPr/>
        <p:txBody>
          <a:bodyPr/>
          <a:lstStyle/>
          <a:p>
            <a:r>
              <a:rPr lang="en-US" dirty="0"/>
              <a:t>16:4</a:t>
            </a:r>
          </a:p>
        </p:txBody>
      </p:sp>
      <p:sp>
        <p:nvSpPr>
          <p:cNvPr id="4" name="Title 3"/>
          <p:cNvSpPr>
            <a:spLocks noGrp="1"/>
          </p:cNvSpPr>
          <p:nvPr>
            <p:ph type="title"/>
          </p:nvPr>
        </p:nvSpPr>
        <p:spPr/>
        <p:txBody>
          <a:bodyPr/>
          <a:lstStyle/>
          <a:p>
            <a:r>
              <a:rPr lang="en-US" dirty="0"/>
              <a:t>Then </a:t>
            </a:r>
            <a:r>
              <a:rPr lang="en-US" dirty="0" err="1"/>
              <a:t>Ziba</a:t>
            </a:r>
            <a:r>
              <a:rPr lang="en-US" dirty="0"/>
              <a:t> said, “I bow down; let me find favor in your sight, O my lord the king!”</a:t>
            </a:r>
          </a:p>
        </p:txBody>
      </p:sp>
      <p:pic>
        <p:nvPicPr>
          <p:cNvPr id="5" name="Picture 4" descr="Assyrians triumph, bowing before Assyrian officials, Sennacherib, Layar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580671"/>
            <a:ext cx="9144000" cy="3696659"/>
          </a:xfrm>
          <a:prstGeom prst="rect">
            <a:avLst/>
          </a:prstGeom>
        </p:spPr>
      </p:pic>
    </p:spTree>
    <p:extLst>
      <p:ext uri="{BB962C8B-B14F-4D97-AF65-F5344CB8AC3E}">
        <p14:creationId xmlns:p14="http://schemas.microsoft.com/office/powerpoint/2010/main" val="28068969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hurim candidates, Ras Tammim and al-Zaim, aerial from northwest, ws06241518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Ras </a:t>
            </a:r>
            <a:r>
              <a:rPr lang="en-US" dirty="0" err="1"/>
              <a:t>Tammim</a:t>
            </a:r>
            <a:r>
              <a:rPr lang="en-US" dirty="0"/>
              <a:t> and al-Zaim, possible locations of </a:t>
            </a:r>
            <a:r>
              <a:rPr lang="en-US" dirty="0" err="1"/>
              <a:t>Bahurim</a:t>
            </a:r>
            <a:r>
              <a:rPr lang="en-US" dirty="0"/>
              <a:t> (aerial view from the northwest)</a:t>
            </a:r>
          </a:p>
        </p:txBody>
      </p:sp>
      <p:sp>
        <p:nvSpPr>
          <p:cNvPr id="3" name="Text Placeholder 2"/>
          <p:cNvSpPr>
            <a:spLocks noGrp="1"/>
          </p:cNvSpPr>
          <p:nvPr>
            <p:ph type="body" sz="quarter" idx="12"/>
          </p:nvPr>
        </p:nvSpPr>
        <p:spPr/>
        <p:txBody>
          <a:bodyPr/>
          <a:lstStyle/>
          <a:p>
            <a:r>
              <a:rPr lang="en-US" dirty="0"/>
              <a:t>16:5</a:t>
            </a:r>
          </a:p>
        </p:txBody>
      </p:sp>
      <p:sp>
        <p:nvSpPr>
          <p:cNvPr id="4" name="Title 3"/>
          <p:cNvSpPr>
            <a:spLocks noGrp="1"/>
          </p:cNvSpPr>
          <p:nvPr>
            <p:ph type="title"/>
          </p:nvPr>
        </p:nvSpPr>
        <p:spPr/>
        <p:txBody>
          <a:bodyPr/>
          <a:lstStyle/>
          <a:p>
            <a:r>
              <a:rPr lang="en-US" dirty="0"/>
              <a:t>Then King David came to </a:t>
            </a:r>
            <a:r>
              <a:rPr lang="en-US" dirty="0" err="1"/>
              <a:t>Bahurim</a:t>
            </a:r>
            <a:endParaRPr lang="en-US" dirty="0"/>
          </a:p>
        </p:txBody>
      </p:sp>
    </p:spTree>
    <p:extLst>
      <p:ext uri="{BB962C8B-B14F-4D97-AF65-F5344CB8AC3E}">
        <p14:creationId xmlns:p14="http://schemas.microsoft.com/office/powerpoint/2010/main" val="18394120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hurim candidates, Ras Tammim and al-Zaim, aerial from northwest, ws06241518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Ras </a:t>
            </a:r>
            <a:r>
              <a:rPr lang="en-US" dirty="0" err="1"/>
              <a:t>Tammim</a:t>
            </a:r>
            <a:r>
              <a:rPr lang="en-US" dirty="0"/>
              <a:t> and al-Zaim, possible locations of </a:t>
            </a:r>
            <a:r>
              <a:rPr lang="en-US" dirty="0" err="1"/>
              <a:t>Bahurim</a:t>
            </a:r>
            <a:r>
              <a:rPr lang="en-US" dirty="0"/>
              <a:t> (aerial view from the northwest)</a:t>
            </a:r>
          </a:p>
        </p:txBody>
      </p:sp>
      <p:sp>
        <p:nvSpPr>
          <p:cNvPr id="3" name="Text Placeholder 2"/>
          <p:cNvSpPr>
            <a:spLocks noGrp="1"/>
          </p:cNvSpPr>
          <p:nvPr>
            <p:ph type="body" sz="quarter" idx="12"/>
          </p:nvPr>
        </p:nvSpPr>
        <p:spPr/>
        <p:txBody>
          <a:bodyPr/>
          <a:lstStyle/>
          <a:p>
            <a:r>
              <a:rPr lang="en-US" dirty="0"/>
              <a:t>16:5</a:t>
            </a:r>
          </a:p>
        </p:txBody>
      </p:sp>
      <p:sp>
        <p:nvSpPr>
          <p:cNvPr id="4" name="Title 3"/>
          <p:cNvSpPr>
            <a:spLocks noGrp="1"/>
          </p:cNvSpPr>
          <p:nvPr>
            <p:ph type="title"/>
          </p:nvPr>
        </p:nvSpPr>
        <p:spPr/>
        <p:txBody>
          <a:bodyPr/>
          <a:lstStyle/>
          <a:p>
            <a:r>
              <a:rPr lang="en-US" dirty="0"/>
              <a:t>Then King David came to </a:t>
            </a:r>
            <a:r>
              <a:rPr lang="en-US" dirty="0" err="1"/>
              <a:t>Bahurim</a:t>
            </a:r>
            <a:endParaRPr lang="en-US" dirty="0"/>
          </a:p>
        </p:txBody>
      </p:sp>
      <p:sp>
        <p:nvSpPr>
          <p:cNvPr id="7" name="Text Box 11"/>
          <p:cNvSpPr txBox="1">
            <a:spLocks noChangeArrowheads="1"/>
          </p:cNvSpPr>
          <p:nvPr/>
        </p:nvSpPr>
        <p:spPr bwMode="auto">
          <a:xfrm>
            <a:off x="6400800" y="17526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Mount of Olives</a:t>
            </a:r>
          </a:p>
        </p:txBody>
      </p:sp>
      <p:sp>
        <p:nvSpPr>
          <p:cNvPr id="9" name="Text Box 11"/>
          <p:cNvSpPr txBox="1">
            <a:spLocks noChangeArrowheads="1"/>
          </p:cNvSpPr>
          <p:nvPr/>
        </p:nvSpPr>
        <p:spPr bwMode="auto">
          <a:xfrm>
            <a:off x="4450080" y="3152745"/>
            <a:ext cx="18614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Ras </a:t>
            </a:r>
            <a:r>
              <a:rPr lang="en-US" dirty="0" err="1">
                <a:solidFill>
                  <a:srgbClr val="FFFFFF"/>
                </a:solidFill>
              </a:rPr>
              <a:t>Tammin</a:t>
            </a:r>
            <a:endParaRPr lang="en-US" dirty="0">
              <a:solidFill>
                <a:srgbClr val="FFFFFF"/>
              </a:solidFill>
            </a:endParaRPr>
          </a:p>
        </p:txBody>
      </p:sp>
      <p:sp>
        <p:nvSpPr>
          <p:cNvPr id="10" name="Text Box 11"/>
          <p:cNvSpPr txBox="1">
            <a:spLocks noChangeArrowheads="1"/>
          </p:cNvSpPr>
          <p:nvPr/>
        </p:nvSpPr>
        <p:spPr bwMode="auto">
          <a:xfrm>
            <a:off x="-152400" y="34290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Ras Abu </a:t>
            </a:r>
            <a:r>
              <a:rPr lang="en-US" dirty="0" err="1">
                <a:solidFill>
                  <a:srgbClr val="FFFFFF"/>
                </a:solidFill>
              </a:rPr>
              <a:t>Kharrub</a:t>
            </a:r>
            <a:endParaRPr lang="en-US" dirty="0">
              <a:solidFill>
                <a:srgbClr val="FFFFFF"/>
              </a:solidFill>
            </a:endParaRPr>
          </a:p>
        </p:txBody>
      </p:sp>
      <p:sp>
        <p:nvSpPr>
          <p:cNvPr id="11" name="Text Box 11"/>
          <p:cNvSpPr txBox="1">
            <a:spLocks noChangeArrowheads="1"/>
          </p:cNvSpPr>
          <p:nvPr/>
        </p:nvSpPr>
        <p:spPr bwMode="auto">
          <a:xfrm>
            <a:off x="0" y="26670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al-</a:t>
            </a:r>
            <a:r>
              <a:rPr lang="en-US" dirty="0" err="1">
                <a:solidFill>
                  <a:srgbClr val="FFFFFF"/>
                </a:solidFill>
              </a:rPr>
              <a:t>Zaim</a:t>
            </a:r>
            <a:endParaRPr lang="en-US" dirty="0">
              <a:solidFill>
                <a:srgbClr val="FFFFFF"/>
              </a:solidFill>
            </a:endParaRPr>
          </a:p>
        </p:txBody>
      </p:sp>
      <p:sp>
        <p:nvSpPr>
          <p:cNvPr id="6" name="Freeform 5"/>
          <p:cNvSpPr/>
          <p:nvPr/>
        </p:nvSpPr>
        <p:spPr>
          <a:xfrm>
            <a:off x="2133600" y="2266950"/>
            <a:ext cx="5391150" cy="1085850"/>
          </a:xfrm>
          <a:custGeom>
            <a:avLst/>
            <a:gdLst>
              <a:gd name="connsiteX0" fmla="*/ 5391150 w 5391150"/>
              <a:gd name="connsiteY0" fmla="*/ 0 h 1085850"/>
              <a:gd name="connsiteX1" fmla="*/ 4743450 w 5391150"/>
              <a:gd name="connsiteY1" fmla="*/ 247650 h 1085850"/>
              <a:gd name="connsiteX2" fmla="*/ 4362450 w 5391150"/>
              <a:gd name="connsiteY2" fmla="*/ 704850 h 1085850"/>
              <a:gd name="connsiteX3" fmla="*/ 3238500 w 5391150"/>
              <a:gd name="connsiteY3" fmla="*/ 666750 h 1085850"/>
              <a:gd name="connsiteX4" fmla="*/ 1676400 w 5391150"/>
              <a:gd name="connsiteY4" fmla="*/ 762000 h 1085850"/>
              <a:gd name="connsiteX5" fmla="*/ 819150 w 5391150"/>
              <a:gd name="connsiteY5" fmla="*/ 895350 h 1085850"/>
              <a:gd name="connsiteX6" fmla="*/ 0 w 5391150"/>
              <a:gd name="connsiteY6" fmla="*/ 1085850 h 1085850"/>
              <a:gd name="connsiteX0" fmla="*/ 5391150 w 5391150"/>
              <a:gd name="connsiteY0" fmla="*/ 0 h 1085850"/>
              <a:gd name="connsiteX1" fmla="*/ 4743450 w 5391150"/>
              <a:gd name="connsiteY1" fmla="*/ 247650 h 1085850"/>
              <a:gd name="connsiteX2" fmla="*/ 4362450 w 5391150"/>
              <a:gd name="connsiteY2" fmla="*/ 704850 h 1085850"/>
              <a:gd name="connsiteX3" fmla="*/ 3238500 w 5391150"/>
              <a:gd name="connsiteY3" fmla="*/ 666750 h 1085850"/>
              <a:gd name="connsiteX4" fmla="*/ 1676400 w 5391150"/>
              <a:gd name="connsiteY4" fmla="*/ 762000 h 1085850"/>
              <a:gd name="connsiteX5" fmla="*/ 819150 w 5391150"/>
              <a:gd name="connsiteY5" fmla="*/ 895350 h 1085850"/>
              <a:gd name="connsiteX6" fmla="*/ 0 w 5391150"/>
              <a:gd name="connsiteY6" fmla="*/ 1085850 h 1085850"/>
              <a:gd name="connsiteX0" fmla="*/ 5391150 w 5391150"/>
              <a:gd name="connsiteY0" fmla="*/ 0 h 1085850"/>
              <a:gd name="connsiteX1" fmla="*/ 4743450 w 5391150"/>
              <a:gd name="connsiteY1" fmla="*/ 247650 h 1085850"/>
              <a:gd name="connsiteX2" fmla="*/ 4362450 w 5391150"/>
              <a:gd name="connsiteY2" fmla="*/ 704850 h 1085850"/>
              <a:gd name="connsiteX3" fmla="*/ 3238500 w 5391150"/>
              <a:gd name="connsiteY3" fmla="*/ 666750 h 1085850"/>
              <a:gd name="connsiteX4" fmla="*/ 1676400 w 5391150"/>
              <a:gd name="connsiteY4" fmla="*/ 762000 h 1085850"/>
              <a:gd name="connsiteX5" fmla="*/ 819150 w 5391150"/>
              <a:gd name="connsiteY5" fmla="*/ 895350 h 1085850"/>
              <a:gd name="connsiteX6" fmla="*/ 0 w 5391150"/>
              <a:gd name="connsiteY6" fmla="*/ 1085850 h 1085850"/>
              <a:gd name="connsiteX0" fmla="*/ 5391150 w 5391150"/>
              <a:gd name="connsiteY0" fmla="*/ 0 h 1085850"/>
              <a:gd name="connsiteX1" fmla="*/ 4743450 w 5391150"/>
              <a:gd name="connsiteY1" fmla="*/ 247650 h 1085850"/>
              <a:gd name="connsiteX2" fmla="*/ 4362450 w 5391150"/>
              <a:gd name="connsiteY2" fmla="*/ 704850 h 1085850"/>
              <a:gd name="connsiteX3" fmla="*/ 3238500 w 5391150"/>
              <a:gd name="connsiteY3" fmla="*/ 666750 h 1085850"/>
              <a:gd name="connsiteX4" fmla="*/ 1676400 w 5391150"/>
              <a:gd name="connsiteY4" fmla="*/ 762000 h 1085850"/>
              <a:gd name="connsiteX5" fmla="*/ 0 w 5391150"/>
              <a:gd name="connsiteY5" fmla="*/ 1085850 h 1085850"/>
              <a:gd name="connsiteX0" fmla="*/ 5391150 w 5391150"/>
              <a:gd name="connsiteY0" fmla="*/ 0 h 1085850"/>
              <a:gd name="connsiteX1" fmla="*/ 4743450 w 5391150"/>
              <a:gd name="connsiteY1" fmla="*/ 247650 h 1085850"/>
              <a:gd name="connsiteX2" fmla="*/ 4362450 w 5391150"/>
              <a:gd name="connsiteY2" fmla="*/ 704850 h 1085850"/>
              <a:gd name="connsiteX3" fmla="*/ 3238500 w 5391150"/>
              <a:gd name="connsiteY3" fmla="*/ 666750 h 1085850"/>
              <a:gd name="connsiteX4" fmla="*/ 1676400 w 5391150"/>
              <a:gd name="connsiteY4" fmla="*/ 762000 h 1085850"/>
              <a:gd name="connsiteX5" fmla="*/ 0 w 5391150"/>
              <a:gd name="connsiteY5" fmla="*/ 1085850 h 1085850"/>
              <a:gd name="connsiteX0" fmla="*/ 5391150 w 5391150"/>
              <a:gd name="connsiteY0" fmla="*/ 0 h 1085850"/>
              <a:gd name="connsiteX1" fmla="*/ 4743450 w 5391150"/>
              <a:gd name="connsiteY1" fmla="*/ 247650 h 1085850"/>
              <a:gd name="connsiteX2" fmla="*/ 4362450 w 5391150"/>
              <a:gd name="connsiteY2" fmla="*/ 704850 h 1085850"/>
              <a:gd name="connsiteX3" fmla="*/ 3253740 w 5391150"/>
              <a:gd name="connsiteY3" fmla="*/ 643890 h 1085850"/>
              <a:gd name="connsiteX4" fmla="*/ 1676400 w 5391150"/>
              <a:gd name="connsiteY4" fmla="*/ 762000 h 1085850"/>
              <a:gd name="connsiteX5" fmla="*/ 0 w 5391150"/>
              <a:gd name="connsiteY5" fmla="*/ 1085850 h 1085850"/>
              <a:gd name="connsiteX0" fmla="*/ 5391150 w 5391150"/>
              <a:gd name="connsiteY0" fmla="*/ 0 h 1085850"/>
              <a:gd name="connsiteX1" fmla="*/ 4743450 w 5391150"/>
              <a:gd name="connsiteY1" fmla="*/ 247650 h 1085850"/>
              <a:gd name="connsiteX2" fmla="*/ 4362450 w 5391150"/>
              <a:gd name="connsiteY2" fmla="*/ 704850 h 1085850"/>
              <a:gd name="connsiteX3" fmla="*/ 3253740 w 5391150"/>
              <a:gd name="connsiteY3" fmla="*/ 643890 h 1085850"/>
              <a:gd name="connsiteX4" fmla="*/ 1676400 w 5391150"/>
              <a:gd name="connsiteY4" fmla="*/ 762000 h 1085850"/>
              <a:gd name="connsiteX5" fmla="*/ 0 w 5391150"/>
              <a:gd name="connsiteY5" fmla="*/ 1085850 h 1085850"/>
              <a:gd name="connsiteX0" fmla="*/ 5391150 w 5391150"/>
              <a:gd name="connsiteY0" fmla="*/ 0 h 1085850"/>
              <a:gd name="connsiteX1" fmla="*/ 4743450 w 5391150"/>
              <a:gd name="connsiteY1" fmla="*/ 247650 h 1085850"/>
              <a:gd name="connsiteX2" fmla="*/ 4362450 w 5391150"/>
              <a:gd name="connsiteY2" fmla="*/ 704850 h 1085850"/>
              <a:gd name="connsiteX3" fmla="*/ 3398520 w 5391150"/>
              <a:gd name="connsiteY3" fmla="*/ 674370 h 1085850"/>
              <a:gd name="connsiteX4" fmla="*/ 1676400 w 5391150"/>
              <a:gd name="connsiteY4" fmla="*/ 762000 h 1085850"/>
              <a:gd name="connsiteX5" fmla="*/ 0 w 5391150"/>
              <a:gd name="connsiteY5" fmla="*/ 1085850 h 1085850"/>
              <a:gd name="connsiteX0" fmla="*/ 5391150 w 5391150"/>
              <a:gd name="connsiteY0" fmla="*/ 0 h 1085850"/>
              <a:gd name="connsiteX1" fmla="*/ 4743450 w 5391150"/>
              <a:gd name="connsiteY1" fmla="*/ 247650 h 1085850"/>
              <a:gd name="connsiteX2" fmla="*/ 4103370 w 5391150"/>
              <a:gd name="connsiteY2" fmla="*/ 590550 h 1085850"/>
              <a:gd name="connsiteX3" fmla="*/ 3398520 w 5391150"/>
              <a:gd name="connsiteY3" fmla="*/ 674370 h 1085850"/>
              <a:gd name="connsiteX4" fmla="*/ 1676400 w 5391150"/>
              <a:gd name="connsiteY4" fmla="*/ 762000 h 1085850"/>
              <a:gd name="connsiteX5" fmla="*/ 0 w 5391150"/>
              <a:gd name="connsiteY5" fmla="*/ 1085850 h 1085850"/>
              <a:gd name="connsiteX0" fmla="*/ 5391150 w 5391150"/>
              <a:gd name="connsiteY0" fmla="*/ 0 h 1085850"/>
              <a:gd name="connsiteX1" fmla="*/ 4743450 w 5391150"/>
              <a:gd name="connsiteY1" fmla="*/ 247650 h 1085850"/>
              <a:gd name="connsiteX2" fmla="*/ 4103370 w 5391150"/>
              <a:gd name="connsiteY2" fmla="*/ 590550 h 1085850"/>
              <a:gd name="connsiteX3" fmla="*/ 3398520 w 5391150"/>
              <a:gd name="connsiteY3" fmla="*/ 674370 h 1085850"/>
              <a:gd name="connsiteX4" fmla="*/ 1676400 w 5391150"/>
              <a:gd name="connsiteY4" fmla="*/ 762000 h 1085850"/>
              <a:gd name="connsiteX5" fmla="*/ 0 w 5391150"/>
              <a:gd name="connsiteY5" fmla="*/ 1085850 h 1085850"/>
              <a:gd name="connsiteX0" fmla="*/ 5391150 w 5391150"/>
              <a:gd name="connsiteY0" fmla="*/ 0 h 1085850"/>
              <a:gd name="connsiteX1" fmla="*/ 4743450 w 5391150"/>
              <a:gd name="connsiteY1" fmla="*/ 247650 h 1085850"/>
              <a:gd name="connsiteX2" fmla="*/ 4072890 w 5391150"/>
              <a:gd name="connsiteY2" fmla="*/ 560070 h 1085850"/>
              <a:gd name="connsiteX3" fmla="*/ 3398520 w 5391150"/>
              <a:gd name="connsiteY3" fmla="*/ 674370 h 1085850"/>
              <a:gd name="connsiteX4" fmla="*/ 1676400 w 5391150"/>
              <a:gd name="connsiteY4" fmla="*/ 762000 h 1085850"/>
              <a:gd name="connsiteX5" fmla="*/ 0 w 5391150"/>
              <a:gd name="connsiteY5" fmla="*/ 1085850 h 1085850"/>
              <a:gd name="connsiteX0" fmla="*/ 5391150 w 5391150"/>
              <a:gd name="connsiteY0" fmla="*/ 0 h 1085850"/>
              <a:gd name="connsiteX1" fmla="*/ 4751070 w 5391150"/>
              <a:gd name="connsiteY1" fmla="*/ 179070 h 1085850"/>
              <a:gd name="connsiteX2" fmla="*/ 4072890 w 5391150"/>
              <a:gd name="connsiteY2" fmla="*/ 560070 h 1085850"/>
              <a:gd name="connsiteX3" fmla="*/ 3398520 w 5391150"/>
              <a:gd name="connsiteY3" fmla="*/ 674370 h 1085850"/>
              <a:gd name="connsiteX4" fmla="*/ 1676400 w 5391150"/>
              <a:gd name="connsiteY4" fmla="*/ 762000 h 1085850"/>
              <a:gd name="connsiteX5" fmla="*/ 0 w 5391150"/>
              <a:gd name="connsiteY5" fmla="*/ 1085850 h 1085850"/>
              <a:gd name="connsiteX0" fmla="*/ 5391150 w 5391150"/>
              <a:gd name="connsiteY0" fmla="*/ 0 h 1085850"/>
              <a:gd name="connsiteX1" fmla="*/ 4819650 w 5391150"/>
              <a:gd name="connsiteY1" fmla="*/ 179070 h 1085850"/>
              <a:gd name="connsiteX2" fmla="*/ 4072890 w 5391150"/>
              <a:gd name="connsiteY2" fmla="*/ 560070 h 1085850"/>
              <a:gd name="connsiteX3" fmla="*/ 3398520 w 5391150"/>
              <a:gd name="connsiteY3" fmla="*/ 674370 h 1085850"/>
              <a:gd name="connsiteX4" fmla="*/ 1676400 w 5391150"/>
              <a:gd name="connsiteY4" fmla="*/ 762000 h 1085850"/>
              <a:gd name="connsiteX5" fmla="*/ 0 w 5391150"/>
              <a:gd name="connsiteY5" fmla="*/ 1085850 h 1085850"/>
              <a:gd name="connsiteX0" fmla="*/ 5391150 w 5391150"/>
              <a:gd name="connsiteY0" fmla="*/ 0 h 1085850"/>
              <a:gd name="connsiteX1" fmla="*/ 4819650 w 5391150"/>
              <a:gd name="connsiteY1" fmla="*/ 179070 h 1085850"/>
              <a:gd name="connsiteX2" fmla="*/ 4072890 w 5391150"/>
              <a:gd name="connsiteY2" fmla="*/ 560070 h 1085850"/>
              <a:gd name="connsiteX3" fmla="*/ 3398520 w 5391150"/>
              <a:gd name="connsiteY3" fmla="*/ 674370 h 1085850"/>
              <a:gd name="connsiteX4" fmla="*/ 1676400 w 5391150"/>
              <a:gd name="connsiteY4" fmla="*/ 762000 h 1085850"/>
              <a:gd name="connsiteX5" fmla="*/ 0 w 5391150"/>
              <a:gd name="connsiteY5" fmla="*/ 1085850 h 1085850"/>
              <a:gd name="connsiteX0" fmla="*/ 5391150 w 5391150"/>
              <a:gd name="connsiteY0" fmla="*/ 0 h 1085850"/>
              <a:gd name="connsiteX1" fmla="*/ 4819650 w 5391150"/>
              <a:gd name="connsiteY1" fmla="*/ 179070 h 1085850"/>
              <a:gd name="connsiteX2" fmla="*/ 4072890 w 5391150"/>
              <a:gd name="connsiteY2" fmla="*/ 560070 h 1085850"/>
              <a:gd name="connsiteX3" fmla="*/ 3375660 w 5391150"/>
              <a:gd name="connsiteY3" fmla="*/ 628650 h 1085850"/>
              <a:gd name="connsiteX4" fmla="*/ 1676400 w 5391150"/>
              <a:gd name="connsiteY4" fmla="*/ 762000 h 1085850"/>
              <a:gd name="connsiteX5" fmla="*/ 0 w 5391150"/>
              <a:gd name="connsiteY5" fmla="*/ 1085850 h 10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91150" h="1085850">
                <a:moveTo>
                  <a:pt x="5391150" y="0"/>
                </a:moveTo>
                <a:cubicBezTo>
                  <a:pt x="5175250" y="82550"/>
                  <a:pt x="5039360" y="85725"/>
                  <a:pt x="4819650" y="179070"/>
                </a:cubicBezTo>
                <a:cubicBezTo>
                  <a:pt x="4599940" y="272415"/>
                  <a:pt x="4323715" y="490220"/>
                  <a:pt x="4072890" y="560070"/>
                </a:cubicBezTo>
                <a:cubicBezTo>
                  <a:pt x="3710940" y="593090"/>
                  <a:pt x="3775075" y="633095"/>
                  <a:pt x="3375660" y="628650"/>
                </a:cubicBezTo>
                <a:cubicBezTo>
                  <a:pt x="2974854" y="624190"/>
                  <a:pt x="2239010" y="685800"/>
                  <a:pt x="1676400" y="762000"/>
                </a:cubicBezTo>
                <a:cubicBezTo>
                  <a:pt x="1113790" y="838200"/>
                  <a:pt x="558800" y="977900"/>
                  <a:pt x="0" y="108585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12383481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0Schlegel drone 2015\4 Judah\Jericho Jerusalem road\Ascent of Adummim route to Mount of Olives aerial from east, ws0201153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Western end of the Ascent of Adummim, near </a:t>
            </a:r>
            <a:r>
              <a:rPr lang="en-US" dirty="0" err="1"/>
              <a:t>Bahurim</a:t>
            </a:r>
            <a:r>
              <a:rPr lang="en-US" dirty="0"/>
              <a:t> and the Mount of Olives</a:t>
            </a:r>
          </a:p>
        </p:txBody>
      </p:sp>
      <p:sp>
        <p:nvSpPr>
          <p:cNvPr id="3" name="Text Placeholder 2"/>
          <p:cNvSpPr>
            <a:spLocks noGrp="1"/>
          </p:cNvSpPr>
          <p:nvPr>
            <p:ph type="body" sz="quarter" idx="12"/>
          </p:nvPr>
        </p:nvSpPr>
        <p:spPr/>
        <p:txBody>
          <a:bodyPr/>
          <a:lstStyle/>
          <a:p>
            <a:r>
              <a:rPr lang="en-US" dirty="0"/>
              <a:t>16:5</a:t>
            </a:r>
          </a:p>
        </p:txBody>
      </p:sp>
      <p:sp>
        <p:nvSpPr>
          <p:cNvPr id="4" name="Title 3"/>
          <p:cNvSpPr>
            <a:spLocks noGrp="1"/>
          </p:cNvSpPr>
          <p:nvPr>
            <p:ph type="title"/>
          </p:nvPr>
        </p:nvSpPr>
        <p:spPr/>
        <p:txBody>
          <a:bodyPr/>
          <a:lstStyle/>
          <a:p>
            <a:r>
              <a:rPr lang="en-US" dirty="0"/>
              <a:t>Then King David came to </a:t>
            </a:r>
            <a:r>
              <a:rPr lang="en-US" dirty="0" err="1"/>
              <a:t>Bahurim</a:t>
            </a:r>
            <a:endParaRPr lang="en-US" dirty="0"/>
          </a:p>
        </p:txBody>
      </p:sp>
    </p:spTree>
    <p:extLst>
      <p:ext uri="{BB962C8B-B14F-4D97-AF65-F5344CB8AC3E}">
        <p14:creationId xmlns:p14="http://schemas.microsoft.com/office/powerpoint/2010/main" val="814534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0Schlegel drone 2015\4 Judah\Jericho Jerusalem road\Ascent of Adummim route to Mount of Olives aerial from east, ws0201153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Western end of the Ascent of Adummim, near </a:t>
            </a:r>
            <a:r>
              <a:rPr lang="en-US" dirty="0" err="1"/>
              <a:t>Bahurim</a:t>
            </a:r>
            <a:r>
              <a:rPr lang="en-US" dirty="0"/>
              <a:t> and the Mount of Olives</a:t>
            </a:r>
          </a:p>
        </p:txBody>
      </p:sp>
      <p:sp>
        <p:nvSpPr>
          <p:cNvPr id="3" name="Text Placeholder 2"/>
          <p:cNvSpPr>
            <a:spLocks noGrp="1"/>
          </p:cNvSpPr>
          <p:nvPr>
            <p:ph type="body" sz="quarter" idx="12"/>
          </p:nvPr>
        </p:nvSpPr>
        <p:spPr/>
        <p:txBody>
          <a:bodyPr/>
          <a:lstStyle/>
          <a:p>
            <a:r>
              <a:rPr lang="en-US" dirty="0"/>
              <a:t>16:5</a:t>
            </a:r>
          </a:p>
        </p:txBody>
      </p:sp>
      <p:sp>
        <p:nvSpPr>
          <p:cNvPr id="4" name="Title 3"/>
          <p:cNvSpPr>
            <a:spLocks noGrp="1"/>
          </p:cNvSpPr>
          <p:nvPr>
            <p:ph type="title"/>
          </p:nvPr>
        </p:nvSpPr>
        <p:spPr/>
        <p:txBody>
          <a:bodyPr/>
          <a:lstStyle/>
          <a:p>
            <a:r>
              <a:rPr lang="en-US" dirty="0"/>
              <a:t>Then King David came to </a:t>
            </a:r>
            <a:r>
              <a:rPr lang="en-US" dirty="0" err="1"/>
              <a:t>Bahurim</a:t>
            </a:r>
            <a:endParaRPr lang="en-US" dirty="0"/>
          </a:p>
        </p:txBody>
      </p:sp>
      <p:sp>
        <p:nvSpPr>
          <p:cNvPr id="7" name="Text Box 11"/>
          <p:cNvSpPr txBox="1">
            <a:spLocks noChangeArrowheads="1"/>
          </p:cNvSpPr>
          <p:nvPr/>
        </p:nvSpPr>
        <p:spPr bwMode="auto">
          <a:xfrm>
            <a:off x="3740490" y="125789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Mount of Olives</a:t>
            </a:r>
          </a:p>
        </p:txBody>
      </p:sp>
      <p:sp>
        <p:nvSpPr>
          <p:cNvPr id="9" name="Text Box 11"/>
          <p:cNvSpPr txBox="1">
            <a:spLocks noChangeArrowheads="1"/>
          </p:cNvSpPr>
          <p:nvPr/>
        </p:nvSpPr>
        <p:spPr bwMode="auto">
          <a:xfrm>
            <a:off x="6812832" y="2075533"/>
            <a:ext cx="1799367"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Ras </a:t>
            </a:r>
            <a:r>
              <a:rPr lang="en-US" dirty="0" err="1">
                <a:solidFill>
                  <a:srgbClr val="FFFFFF"/>
                </a:solidFill>
              </a:rPr>
              <a:t>Tammin</a:t>
            </a:r>
            <a:endParaRPr lang="en-US" dirty="0">
              <a:solidFill>
                <a:srgbClr val="FFFFFF"/>
              </a:solidFill>
            </a:endParaRPr>
          </a:p>
        </p:txBody>
      </p:sp>
      <p:sp>
        <p:nvSpPr>
          <p:cNvPr id="10" name="Text Box 11"/>
          <p:cNvSpPr txBox="1">
            <a:spLocks noChangeArrowheads="1"/>
          </p:cNvSpPr>
          <p:nvPr/>
        </p:nvSpPr>
        <p:spPr bwMode="auto">
          <a:xfrm>
            <a:off x="6477000" y="34290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Ras Abu </a:t>
            </a:r>
            <a:r>
              <a:rPr lang="en-US" dirty="0" err="1">
                <a:solidFill>
                  <a:srgbClr val="FFFFFF"/>
                </a:solidFill>
              </a:rPr>
              <a:t>Kharrub</a:t>
            </a:r>
            <a:endParaRPr lang="en-US" dirty="0">
              <a:solidFill>
                <a:srgbClr val="FFFFFF"/>
              </a:solidFill>
            </a:endParaRPr>
          </a:p>
        </p:txBody>
      </p:sp>
      <p:sp>
        <p:nvSpPr>
          <p:cNvPr id="11" name="Text Box 11"/>
          <p:cNvSpPr txBox="1">
            <a:spLocks noChangeArrowheads="1"/>
          </p:cNvSpPr>
          <p:nvPr/>
        </p:nvSpPr>
        <p:spPr bwMode="auto">
          <a:xfrm>
            <a:off x="2881974" y="4772055"/>
            <a:ext cx="1543640"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al-</a:t>
            </a:r>
            <a:r>
              <a:rPr lang="en-US" dirty="0" err="1">
                <a:solidFill>
                  <a:srgbClr val="FFFFFF"/>
                </a:solidFill>
              </a:rPr>
              <a:t>Zaim</a:t>
            </a:r>
            <a:endParaRPr lang="en-US" dirty="0">
              <a:solidFill>
                <a:srgbClr val="FFFFFF"/>
              </a:solidFill>
            </a:endParaRPr>
          </a:p>
        </p:txBody>
      </p:sp>
      <p:sp>
        <p:nvSpPr>
          <p:cNvPr id="6" name="Freeform 5"/>
          <p:cNvSpPr/>
          <p:nvPr/>
        </p:nvSpPr>
        <p:spPr>
          <a:xfrm>
            <a:off x="4678277" y="2000360"/>
            <a:ext cx="3727169" cy="3591548"/>
          </a:xfrm>
          <a:custGeom>
            <a:avLst/>
            <a:gdLst>
              <a:gd name="connsiteX0" fmla="*/ 87923 w 3956538"/>
              <a:gd name="connsiteY0" fmla="*/ 0 h 3587262"/>
              <a:gd name="connsiteX1" fmla="*/ 1565030 w 3956538"/>
              <a:gd name="connsiteY1" fmla="*/ 457200 h 3587262"/>
              <a:gd name="connsiteX2" fmla="*/ 0 w 3956538"/>
              <a:gd name="connsiteY2" fmla="*/ 826477 h 3587262"/>
              <a:gd name="connsiteX3" fmla="*/ 1846384 w 3956538"/>
              <a:gd name="connsiteY3" fmla="*/ 1934308 h 3587262"/>
              <a:gd name="connsiteX4" fmla="*/ 3956538 w 3956538"/>
              <a:gd name="connsiteY4" fmla="*/ 3587262 h 3587262"/>
              <a:gd name="connsiteX0" fmla="*/ 88935 w 3957550"/>
              <a:gd name="connsiteY0" fmla="*/ 0 h 3587262"/>
              <a:gd name="connsiteX1" fmla="*/ 1566042 w 3957550"/>
              <a:gd name="connsiteY1" fmla="*/ 457200 h 3587262"/>
              <a:gd name="connsiteX2" fmla="*/ 1012 w 3957550"/>
              <a:gd name="connsiteY2" fmla="*/ 826477 h 3587262"/>
              <a:gd name="connsiteX3" fmla="*/ 1847396 w 3957550"/>
              <a:gd name="connsiteY3" fmla="*/ 1934308 h 3587262"/>
              <a:gd name="connsiteX4" fmla="*/ 3957550 w 3957550"/>
              <a:gd name="connsiteY4" fmla="*/ 3587262 h 3587262"/>
              <a:gd name="connsiteX0" fmla="*/ 106061 w 3974676"/>
              <a:gd name="connsiteY0" fmla="*/ 0 h 3587262"/>
              <a:gd name="connsiteX1" fmla="*/ 1583168 w 3974676"/>
              <a:gd name="connsiteY1" fmla="*/ 457200 h 3587262"/>
              <a:gd name="connsiteX2" fmla="*/ 18138 w 3974676"/>
              <a:gd name="connsiteY2" fmla="*/ 826477 h 3587262"/>
              <a:gd name="connsiteX3" fmla="*/ 1864522 w 3974676"/>
              <a:gd name="connsiteY3" fmla="*/ 1934308 h 3587262"/>
              <a:gd name="connsiteX4" fmla="*/ 3974676 w 3974676"/>
              <a:gd name="connsiteY4" fmla="*/ 3587262 h 3587262"/>
              <a:gd name="connsiteX0" fmla="*/ 0 w 3868615"/>
              <a:gd name="connsiteY0" fmla="*/ 0 h 3587262"/>
              <a:gd name="connsiteX1" fmla="*/ 1477107 w 3868615"/>
              <a:gd name="connsiteY1" fmla="*/ 457200 h 3587262"/>
              <a:gd name="connsiteX2" fmla="*/ 399757 w 3868615"/>
              <a:gd name="connsiteY2" fmla="*/ 994117 h 3587262"/>
              <a:gd name="connsiteX3" fmla="*/ 1758461 w 3868615"/>
              <a:gd name="connsiteY3" fmla="*/ 1934308 h 3587262"/>
              <a:gd name="connsiteX4" fmla="*/ 3868615 w 3868615"/>
              <a:gd name="connsiteY4" fmla="*/ 3587262 h 3587262"/>
              <a:gd name="connsiteX0" fmla="*/ 0 w 3868615"/>
              <a:gd name="connsiteY0" fmla="*/ 0 h 3587262"/>
              <a:gd name="connsiteX1" fmla="*/ 1027527 w 3868615"/>
              <a:gd name="connsiteY1" fmla="*/ 480060 h 3587262"/>
              <a:gd name="connsiteX2" fmla="*/ 399757 w 3868615"/>
              <a:gd name="connsiteY2" fmla="*/ 994117 h 3587262"/>
              <a:gd name="connsiteX3" fmla="*/ 1758461 w 3868615"/>
              <a:gd name="connsiteY3" fmla="*/ 1934308 h 3587262"/>
              <a:gd name="connsiteX4" fmla="*/ 3868615 w 3868615"/>
              <a:gd name="connsiteY4" fmla="*/ 3587262 h 3587262"/>
              <a:gd name="connsiteX0" fmla="*/ 0 w 3868615"/>
              <a:gd name="connsiteY0" fmla="*/ 36298 h 3623560"/>
              <a:gd name="connsiteX1" fmla="*/ 172329 w 3868615"/>
              <a:gd name="connsiteY1" fmla="*/ 35712 h 3623560"/>
              <a:gd name="connsiteX2" fmla="*/ 1027527 w 3868615"/>
              <a:gd name="connsiteY2" fmla="*/ 516358 h 3623560"/>
              <a:gd name="connsiteX3" fmla="*/ 399757 w 3868615"/>
              <a:gd name="connsiteY3" fmla="*/ 1030415 h 3623560"/>
              <a:gd name="connsiteX4" fmla="*/ 1758461 w 3868615"/>
              <a:gd name="connsiteY4" fmla="*/ 1970606 h 3623560"/>
              <a:gd name="connsiteX5" fmla="*/ 3868615 w 3868615"/>
              <a:gd name="connsiteY5" fmla="*/ 3623560 h 3623560"/>
              <a:gd name="connsiteX0" fmla="*/ 0 w 3868615"/>
              <a:gd name="connsiteY0" fmla="*/ 0 h 3587262"/>
              <a:gd name="connsiteX1" fmla="*/ 1027527 w 3868615"/>
              <a:gd name="connsiteY1" fmla="*/ 480060 h 3587262"/>
              <a:gd name="connsiteX2" fmla="*/ 399757 w 3868615"/>
              <a:gd name="connsiteY2" fmla="*/ 994117 h 3587262"/>
              <a:gd name="connsiteX3" fmla="*/ 1758461 w 3868615"/>
              <a:gd name="connsiteY3" fmla="*/ 1934308 h 3587262"/>
              <a:gd name="connsiteX4" fmla="*/ 3868615 w 3868615"/>
              <a:gd name="connsiteY4" fmla="*/ 3587262 h 3587262"/>
              <a:gd name="connsiteX0" fmla="*/ 0 w 3777175"/>
              <a:gd name="connsiteY0" fmla="*/ 0 h 3617742"/>
              <a:gd name="connsiteX1" fmla="*/ 936087 w 3777175"/>
              <a:gd name="connsiteY1" fmla="*/ 510540 h 3617742"/>
              <a:gd name="connsiteX2" fmla="*/ 308317 w 3777175"/>
              <a:gd name="connsiteY2" fmla="*/ 1024597 h 3617742"/>
              <a:gd name="connsiteX3" fmla="*/ 1667021 w 3777175"/>
              <a:gd name="connsiteY3" fmla="*/ 1964788 h 3617742"/>
              <a:gd name="connsiteX4" fmla="*/ 3777175 w 3777175"/>
              <a:gd name="connsiteY4" fmla="*/ 3617742 h 3617742"/>
              <a:gd name="connsiteX0" fmla="*/ 0 w 3777175"/>
              <a:gd name="connsiteY0" fmla="*/ 0 h 3617742"/>
              <a:gd name="connsiteX1" fmla="*/ 936087 w 3777175"/>
              <a:gd name="connsiteY1" fmla="*/ 510540 h 3617742"/>
              <a:gd name="connsiteX2" fmla="*/ 308317 w 3777175"/>
              <a:gd name="connsiteY2" fmla="*/ 1024597 h 3617742"/>
              <a:gd name="connsiteX3" fmla="*/ 1667021 w 3777175"/>
              <a:gd name="connsiteY3" fmla="*/ 1964788 h 3617742"/>
              <a:gd name="connsiteX4" fmla="*/ 3777175 w 3777175"/>
              <a:gd name="connsiteY4" fmla="*/ 3617742 h 3617742"/>
              <a:gd name="connsiteX0" fmla="*/ 0 w 3777175"/>
              <a:gd name="connsiteY0" fmla="*/ 0 h 3617742"/>
              <a:gd name="connsiteX1" fmla="*/ 867507 w 3777175"/>
              <a:gd name="connsiteY1" fmla="*/ 510540 h 3617742"/>
              <a:gd name="connsiteX2" fmla="*/ 308317 w 3777175"/>
              <a:gd name="connsiteY2" fmla="*/ 1024597 h 3617742"/>
              <a:gd name="connsiteX3" fmla="*/ 1667021 w 3777175"/>
              <a:gd name="connsiteY3" fmla="*/ 1964788 h 3617742"/>
              <a:gd name="connsiteX4" fmla="*/ 3777175 w 3777175"/>
              <a:gd name="connsiteY4" fmla="*/ 3617742 h 3617742"/>
              <a:gd name="connsiteX0" fmla="*/ 0 w 3712881"/>
              <a:gd name="connsiteY0" fmla="*/ 0 h 3584404"/>
              <a:gd name="connsiteX1" fmla="*/ 803213 w 3712881"/>
              <a:gd name="connsiteY1" fmla="*/ 477202 h 3584404"/>
              <a:gd name="connsiteX2" fmla="*/ 244023 w 3712881"/>
              <a:gd name="connsiteY2" fmla="*/ 991259 h 3584404"/>
              <a:gd name="connsiteX3" fmla="*/ 1602727 w 3712881"/>
              <a:gd name="connsiteY3" fmla="*/ 1931450 h 3584404"/>
              <a:gd name="connsiteX4" fmla="*/ 3712881 w 3712881"/>
              <a:gd name="connsiteY4" fmla="*/ 3584404 h 3584404"/>
              <a:gd name="connsiteX0" fmla="*/ 0 w 3727169"/>
              <a:gd name="connsiteY0" fmla="*/ 0 h 3591548"/>
              <a:gd name="connsiteX1" fmla="*/ 817501 w 3727169"/>
              <a:gd name="connsiteY1" fmla="*/ 484346 h 3591548"/>
              <a:gd name="connsiteX2" fmla="*/ 258311 w 3727169"/>
              <a:gd name="connsiteY2" fmla="*/ 998403 h 3591548"/>
              <a:gd name="connsiteX3" fmla="*/ 1617015 w 3727169"/>
              <a:gd name="connsiteY3" fmla="*/ 1938594 h 3591548"/>
              <a:gd name="connsiteX4" fmla="*/ 3727169 w 3727169"/>
              <a:gd name="connsiteY4" fmla="*/ 3591548 h 3591548"/>
              <a:gd name="connsiteX0" fmla="*/ 0 w 3727169"/>
              <a:gd name="connsiteY0" fmla="*/ 0 h 3591548"/>
              <a:gd name="connsiteX1" fmla="*/ 817501 w 3727169"/>
              <a:gd name="connsiteY1" fmla="*/ 484346 h 3591548"/>
              <a:gd name="connsiteX2" fmla="*/ 258311 w 3727169"/>
              <a:gd name="connsiteY2" fmla="*/ 998403 h 3591548"/>
              <a:gd name="connsiteX3" fmla="*/ 1617015 w 3727169"/>
              <a:gd name="connsiteY3" fmla="*/ 1938594 h 3591548"/>
              <a:gd name="connsiteX4" fmla="*/ 3727169 w 3727169"/>
              <a:gd name="connsiteY4" fmla="*/ 3591548 h 3591548"/>
              <a:gd name="connsiteX0" fmla="*/ 0 w 3727169"/>
              <a:gd name="connsiteY0" fmla="*/ 0 h 3591548"/>
              <a:gd name="connsiteX1" fmla="*/ 505704 w 3727169"/>
              <a:gd name="connsiteY1" fmla="*/ 183246 h 3591548"/>
              <a:gd name="connsiteX2" fmla="*/ 817501 w 3727169"/>
              <a:gd name="connsiteY2" fmla="*/ 484346 h 3591548"/>
              <a:gd name="connsiteX3" fmla="*/ 258311 w 3727169"/>
              <a:gd name="connsiteY3" fmla="*/ 998403 h 3591548"/>
              <a:gd name="connsiteX4" fmla="*/ 1617015 w 3727169"/>
              <a:gd name="connsiteY4" fmla="*/ 1938594 h 3591548"/>
              <a:gd name="connsiteX5" fmla="*/ 3727169 w 3727169"/>
              <a:gd name="connsiteY5" fmla="*/ 3591548 h 3591548"/>
              <a:gd name="connsiteX0" fmla="*/ 0 w 3727169"/>
              <a:gd name="connsiteY0" fmla="*/ 0 h 3591548"/>
              <a:gd name="connsiteX1" fmla="*/ 505704 w 3727169"/>
              <a:gd name="connsiteY1" fmla="*/ 183246 h 3591548"/>
              <a:gd name="connsiteX2" fmla="*/ 817501 w 3727169"/>
              <a:gd name="connsiteY2" fmla="*/ 484346 h 3591548"/>
              <a:gd name="connsiteX3" fmla="*/ 258311 w 3727169"/>
              <a:gd name="connsiteY3" fmla="*/ 998403 h 3591548"/>
              <a:gd name="connsiteX4" fmla="*/ 1617015 w 3727169"/>
              <a:gd name="connsiteY4" fmla="*/ 1938594 h 3591548"/>
              <a:gd name="connsiteX5" fmla="*/ 3727169 w 3727169"/>
              <a:gd name="connsiteY5" fmla="*/ 3591548 h 359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7169" h="3591548">
                <a:moveTo>
                  <a:pt x="0" y="0"/>
                </a:moveTo>
                <a:cubicBezTo>
                  <a:pt x="34278" y="132538"/>
                  <a:pt x="369454" y="102522"/>
                  <a:pt x="505704" y="183246"/>
                </a:cubicBezTo>
                <a:cubicBezTo>
                  <a:pt x="641954" y="263970"/>
                  <a:pt x="858733" y="348487"/>
                  <a:pt x="817501" y="484346"/>
                </a:cubicBezTo>
                <a:cubicBezTo>
                  <a:pt x="776269" y="620206"/>
                  <a:pt x="125059" y="756028"/>
                  <a:pt x="258311" y="998403"/>
                </a:cubicBezTo>
                <a:cubicBezTo>
                  <a:pt x="391563" y="1240778"/>
                  <a:pt x="1164114" y="1625197"/>
                  <a:pt x="1617015" y="1938594"/>
                </a:cubicBezTo>
                <a:lnTo>
                  <a:pt x="3727169" y="3591548"/>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2" name="Text Box 9"/>
          <p:cNvSpPr txBox="1">
            <a:spLocks noChangeArrowheads="1"/>
          </p:cNvSpPr>
          <p:nvPr/>
        </p:nvSpPr>
        <p:spPr bwMode="auto">
          <a:xfrm rot="2118850">
            <a:off x="6213336" y="4231371"/>
            <a:ext cx="2312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Ascent of Adummim</a:t>
            </a:r>
          </a:p>
        </p:txBody>
      </p:sp>
      <p:sp>
        <p:nvSpPr>
          <p:cNvPr id="13" name="Line 8"/>
          <p:cNvSpPr>
            <a:spLocks noChangeShapeType="1"/>
          </p:cNvSpPr>
          <p:nvPr/>
        </p:nvSpPr>
        <p:spPr bwMode="auto">
          <a:xfrm flipH="1">
            <a:off x="6463108" y="2374900"/>
            <a:ext cx="559991" cy="2794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4" name="Line 8"/>
          <p:cNvSpPr>
            <a:spLocks noChangeShapeType="1"/>
          </p:cNvSpPr>
          <p:nvPr/>
        </p:nvSpPr>
        <p:spPr bwMode="auto">
          <a:xfrm flipH="1">
            <a:off x="3498835" y="1544492"/>
            <a:ext cx="559991" cy="360508"/>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5" name="Line 8"/>
          <p:cNvSpPr>
            <a:spLocks noChangeShapeType="1"/>
          </p:cNvSpPr>
          <p:nvPr/>
        </p:nvSpPr>
        <p:spPr bwMode="auto">
          <a:xfrm>
            <a:off x="5901790" y="1520536"/>
            <a:ext cx="561318" cy="327313"/>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42042119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food&#10;&#10;Description automatically generated">
            <a:extLst>
              <a:ext uri="{FF2B5EF4-FFF2-40B4-BE49-F238E27FC236}">
                <a16:creationId xmlns:a16="http://schemas.microsoft.com/office/drawing/2014/main" id="{BEF01AA2-7707-4E41-AA36-6333E38AC9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6400800"/>
          </a:xfrm>
          <a:prstGeom prst="rect">
            <a:avLst/>
          </a:prstGeom>
        </p:spPr>
      </p:pic>
      <p:sp>
        <p:nvSpPr>
          <p:cNvPr id="2" name="Text Placeholder 1"/>
          <p:cNvSpPr>
            <a:spLocks noGrp="1"/>
          </p:cNvSpPr>
          <p:nvPr>
            <p:ph type="body" sz="quarter" idx="10"/>
          </p:nvPr>
        </p:nvSpPr>
        <p:spPr>
          <a:solidFill>
            <a:schemeClr val="bg1"/>
          </a:solidFill>
        </p:spPr>
        <p:txBody>
          <a:bodyPr/>
          <a:lstStyle/>
          <a:p>
            <a:r>
              <a:rPr lang="en-US" dirty="0"/>
              <a:t>The name </a:t>
            </a:r>
            <a:r>
              <a:rPr lang="en-US" dirty="0" err="1"/>
              <a:t>Shimei</a:t>
            </a:r>
            <a:r>
              <a:rPr lang="en-US" dirty="0"/>
              <a:t>/</a:t>
            </a:r>
            <a:r>
              <a:rPr lang="en-US" dirty="0" err="1"/>
              <a:t>Shemyahu</a:t>
            </a:r>
            <a:r>
              <a:rPr lang="en-US" dirty="0"/>
              <a:t> on Arad ostracon 39, circa 600 BC</a:t>
            </a:r>
          </a:p>
        </p:txBody>
      </p:sp>
      <p:sp>
        <p:nvSpPr>
          <p:cNvPr id="3" name="Text Placeholder 2"/>
          <p:cNvSpPr>
            <a:spLocks noGrp="1"/>
          </p:cNvSpPr>
          <p:nvPr>
            <p:ph type="body" sz="quarter" idx="12"/>
          </p:nvPr>
        </p:nvSpPr>
        <p:spPr>
          <a:solidFill>
            <a:schemeClr val="bg1"/>
          </a:solidFill>
        </p:spPr>
        <p:txBody>
          <a:bodyPr/>
          <a:lstStyle/>
          <a:p>
            <a:r>
              <a:rPr lang="en-US" dirty="0"/>
              <a:t>16:5</a:t>
            </a:r>
          </a:p>
        </p:txBody>
      </p:sp>
      <p:sp>
        <p:nvSpPr>
          <p:cNvPr id="4" name="Title 3"/>
          <p:cNvSpPr>
            <a:spLocks noGrp="1"/>
          </p:cNvSpPr>
          <p:nvPr>
            <p:ph type="title"/>
          </p:nvPr>
        </p:nvSpPr>
        <p:spPr>
          <a:xfrm>
            <a:off x="0" y="0"/>
            <a:ext cx="9144000" cy="369332"/>
          </a:xfrm>
          <a:solidFill>
            <a:schemeClr val="bg1"/>
          </a:solidFill>
        </p:spPr>
        <p:txBody>
          <a:bodyPr/>
          <a:lstStyle/>
          <a:p>
            <a:r>
              <a:rPr lang="en-US" dirty="0"/>
              <a:t>A man from the descendants of Saul came out, </a:t>
            </a:r>
            <a:r>
              <a:rPr lang="en-US" dirty="0" err="1"/>
              <a:t>Shimei</a:t>
            </a:r>
            <a:r>
              <a:rPr lang="en-US" dirty="0"/>
              <a:t> the son of Gera</a:t>
            </a:r>
          </a:p>
        </p:txBody>
      </p:sp>
    </p:spTree>
    <p:extLst>
      <p:ext uri="{BB962C8B-B14F-4D97-AF65-F5344CB8AC3E}">
        <p14:creationId xmlns:p14="http://schemas.microsoft.com/office/powerpoint/2010/main" val="2822818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East Jerusalem and Mt of Olives aerial from s"/>
          <p:cNvPicPr preferRelativeResize="0">
            <a:picLocks noChangeAspect="1" noChangeArrowheads="1"/>
          </p:cNvPicPr>
          <p:nvPr>
            <p:custDataLst>
              <p:tags r:id="rId1"/>
            </p:custDataLst>
          </p:nvPr>
        </p:nvPicPr>
        <p:blipFill>
          <a:blip r:embed="rId4"/>
          <a:srcRect/>
          <a:stretch>
            <a:fillRect/>
          </a:stretch>
        </p:blipFill>
        <p:spPr bwMode="auto">
          <a:xfrm>
            <a:off x="0" y="223360"/>
            <a:ext cx="9144000" cy="6405563"/>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The Mount of Olives, Benjamin, and the Judean wilderness (aerial view from the south)</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a:t>When David was a little past the top of the ascent, </a:t>
            </a:r>
            <a:r>
              <a:rPr lang="en-US" dirty="0" err="1"/>
              <a:t>Ziba</a:t>
            </a:r>
            <a:r>
              <a:rPr lang="en-US" dirty="0"/>
              <a:t> the servant of </a:t>
            </a:r>
            <a:r>
              <a:rPr lang="en-US" dirty="0" err="1"/>
              <a:t>Mephibosheth</a:t>
            </a:r>
            <a:r>
              <a:rPr lang="en-US" dirty="0"/>
              <a:t> met him</a:t>
            </a:r>
          </a:p>
        </p:txBody>
      </p:sp>
    </p:spTree>
    <p:extLst>
      <p:ext uri="{BB962C8B-B14F-4D97-AF65-F5344CB8AC3E}">
        <p14:creationId xmlns:p14="http://schemas.microsoft.com/office/powerpoint/2010/main" val="2428969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1785"/>
            <a:ext cx="9144000" cy="6401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13"/>
          <p:cNvGrpSpPr/>
          <p:nvPr/>
        </p:nvGrpSpPr>
        <p:grpSpPr>
          <a:xfrm>
            <a:off x="5064070" y="2105341"/>
            <a:ext cx="1705030" cy="345759"/>
            <a:chOff x="5064070" y="2105341"/>
            <a:chExt cx="1705030" cy="345759"/>
          </a:xfrm>
        </p:grpSpPr>
        <p:sp>
          <p:nvSpPr>
            <p:cNvPr id="6" name="Freeform 5"/>
            <p:cNvSpPr/>
            <p:nvPr/>
          </p:nvSpPr>
          <p:spPr>
            <a:xfrm>
              <a:off x="6413500" y="2265832"/>
              <a:ext cx="355600" cy="93194"/>
            </a:xfrm>
            <a:custGeom>
              <a:avLst/>
              <a:gdLst>
                <a:gd name="connsiteX0" fmla="*/ 0 w 355600"/>
                <a:gd name="connsiteY0" fmla="*/ 50800 h 98425"/>
                <a:gd name="connsiteX1" fmla="*/ 130175 w 355600"/>
                <a:gd name="connsiteY1" fmla="*/ 95250 h 98425"/>
                <a:gd name="connsiteX2" fmla="*/ 184150 w 355600"/>
                <a:gd name="connsiteY2" fmla="*/ 53975 h 98425"/>
                <a:gd name="connsiteX3" fmla="*/ 206375 w 355600"/>
                <a:gd name="connsiteY3" fmla="*/ 98425 h 98425"/>
                <a:gd name="connsiteX4" fmla="*/ 355600 w 355600"/>
                <a:gd name="connsiteY4" fmla="*/ 19050 h 98425"/>
                <a:gd name="connsiteX5" fmla="*/ 323850 w 355600"/>
                <a:gd name="connsiteY5" fmla="*/ 0 h 98425"/>
                <a:gd name="connsiteX6" fmla="*/ 231775 w 355600"/>
                <a:gd name="connsiteY6" fmla="*/ 50800 h 98425"/>
                <a:gd name="connsiteX7" fmla="*/ 231775 w 355600"/>
                <a:gd name="connsiteY7" fmla="*/ 9525 h 98425"/>
                <a:gd name="connsiteX8" fmla="*/ 152400 w 355600"/>
                <a:gd name="connsiteY8" fmla="*/ 12700 h 98425"/>
                <a:gd name="connsiteX9" fmla="*/ 114300 w 355600"/>
                <a:gd name="connsiteY9" fmla="*/ 53975 h 98425"/>
                <a:gd name="connsiteX10" fmla="*/ 41275 w 355600"/>
                <a:gd name="connsiteY10" fmla="*/ 9525 h 98425"/>
                <a:gd name="connsiteX11" fmla="*/ 0 w 355600"/>
                <a:gd name="connsiteY11" fmla="*/ 50800 h 98425"/>
                <a:gd name="connsiteX0" fmla="*/ 0 w 355600"/>
                <a:gd name="connsiteY0" fmla="*/ 43657 h 91282"/>
                <a:gd name="connsiteX1" fmla="*/ 130175 w 355600"/>
                <a:gd name="connsiteY1" fmla="*/ 88107 h 91282"/>
                <a:gd name="connsiteX2" fmla="*/ 184150 w 355600"/>
                <a:gd name="connsiteY2" fmla="*/ 46832 h 91282"/>
                <a:gd name="connsiteX3" fmla="*/ 206375 w 355600"/>
                <a:gd name="connsiteY3" fmla="*/ 91282 h 91282"/>
                <a:gd name="connsiteX4" fmla="*/ 355600 w 355600"/>
                <a:gd name="connsiteY4" fmla="*/ 11907 h 91282"/>
                <a:gd name="connsiteX5" fmla="*/ 330994 w 355600"/>
                <a:gd name="connsiteY5" fmla="*/ 0 h 91282"/>
                <a:gd name="connsiteX6" fmla="*/ 231775 w 355600"/>
                <a:gd name="connsiteY6" fmla="*/ 43657 h 91282"/>
                <a:gd name="connsiteX7" fmla="*/ 231775 w 355600"/>
                <a:gd name="connsiteY7" fmla="*/ 2382 h 91282"/>
                <a:gd name="connsiteX8" fmla="*/ 152400 w 355600"/>
                <a:gd name="connsiteY8" fmla="*/ 5557 h 91282"/>
                <a:gd name="connsiteX9" fmla="*/ 114300 w 355600"/>
                <a:gd name="connsiteY9" fmla="*/ 46832 h 91282"/>
                <a:gd name="connsiteX10" fmla="*/ 41275 w 355600"/>
                <a:gd name="connsiteY10" fmla="*/ 2382 h 91282"/>
                <a:gd name="connsiteX11" fmla="*/ 0 w 355600"/>
                <a:gd name="connsiteY11" fmla="*/ 43657 h 91282"/>
                <a:gd name="connsiteX0" fmla="*/ 0 w 355600"/>
                <a:gd name="connsiteY0" fmla="*/ 45569 h 93194"/>
                <a:gd name="connsiteX1" fmla="*/ 130175 w 355600"/>
                <a:gd name="connsiteY1" fmla="*/ 90019 h 93194"/>
                <a:gd name="connsiteX2" fmla="*/ 184150 w 355600"/>
                <a:gd name="connsiteY2" fmla="*/ 48744 h 93194"/>
                <a:gd name="connsiteX3" fmla="*/ 206375 w 355600"/>
                <a:gd name="connsiteY3" fmla="*/ 93194 h 93194"/>
                <a:gd name="connsiteX4" fmla="*/ 355600 w 355600"/>
                <a:gd name="connsiteY4" fmla="*/ 13819 h 93194"/>
                <a:gd name="connsiteX5" fmla="*/ 330994 w 355600"/>
                <a:gd name="connsiteY5" fmla="*/ 1912 h 93194"/>
                <a:gd name="connsiteX6" fmla="*/ 231775 w 355600"/>
                <a:gd name="connsiteY6" fmla="*/ 45569 h 93194"/>
                <a:gd name="connsiteX7" fmla="*/ 231775 w 355600"/>
                <a:gd name="connsiteY7" fmla="*/ 4294 h 93194"/>
                <a:gd name="connsiteX8" fmla="*/ 152400 w 355600"/>
                <a:gd name="connsiteY8" fmla="*/ 7469 h 93194"/>
                <a:gd name="connsiteX9" fmla="*/ 114300 w 355600"/>
                <a:gd name="connsiteY9" fmla="*/ 48744 h 93194"/>
                <a:gd name="connsiteX10" fmla="*/ 41275 w 355600"/>
                <a:gd name="connsiteY10" fmla="*/ 4294 h 93194"/>
                <a:gd name="connsiteX11" fmla="*/ 0 w 355600"/>
                <a:gd name="connsiteY11" fmla="*/ 45569 h 93194"/>
                <a:gd name="connsiteX0" fmla="*/ 0 w 355600"/>
                <a:gd name="connsiteY0" fmla="*/ 45569 h 93194"/>
                <a:gd name="connsiteX1" fmla="*/ 130175 w 355600"/>
                <a:gd name="connsiteY1" fmla="*/ 90019 h 93194"/>
                <a:gd name="connsiteX2" fmla="*/ 184150 w 355600"/>
                <a:gd name="connsiteY2" fmla="*/ 48744 h 93194"/>
                <a:gd name="connsiteX3" fmla="*/ 206375 w 355600"/>
                <a:gd name="connsiteY3" fmla="*/ 93194 h 93194"/>
                <a:gd name="connsiteX4" fmla="*/ 355600 w 355600"/>
                <a:gd name="connsiteY4" fmla="*/ 13819 h 93194"/>
                <a:gd name="connsiteX5" fmla="*/ 330994 w 355600"/>
                <a:gd name="connsiteY5" fmla="*/ 1912 h 93194"/>
                <a:gd name="connsiteX6" fmla="*/ 231775 w 355600"/>
                <a:gd name="connsiteY6" fmla="*/ 45569 h 93194"/>
                <a:gd name="connsiteX7" fmla="*/ 231775 w 355600"/>
                <a:gd name="connsiteY7" fmla="*/ 4294 h 93194"/>
                <a:gd name="connsiteX8" fmla="*/ 152400 w 355600"/>
                <a:gd name="connsiteY8" fmla="*/ 7469 h 93194"/>
                <a:gd name="connsiteX9" fmla="*/ 114300 w 355600"/>
                <a:gd name="connsiteY9" fmla="*/ 48744 h 93194"/>
                <a:gd name="connsiteX10" fmla="*/ 41275 w 355600"/>
                <a:gd name="connsiteY10" fmla="*/ 4294 h 93194"/>
                <a:gd name="connsiteX11" fmla="*/ 0 w 355600"/>
                <a:gd name="connsiteY11" fmla="*/ 45569 h 9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5600" h="93194">
                  <a:moveTo>
                    <a:pt x="0" y="45569"/>
                  </a:moveTo>
                  <a:cubicBezTo>
                    <a:pt x="43392" y="60386"/>
                    <a:pt x="93927" y="94252"/>
                    <a:pt x="130175" y="90019"/>
                  </a:cubicBezTo>
                  <a:lnTo>
                    <a:pt x="184150" y="48744"/>
                  </a:lnTo>
                  <a:lnTo>
                    <a:pt x="206375" y="93194"/>
                  </a:lnTo>
                  <a:lnTo>
                    <a:pt x="355600" y="13819"/>
                  </a:lnTo>
                  <a:lnTo>
                    <a:pt x="330994" y="1912"/>
                  </a:lnTo>
                  <a:lnTo>
                    <a:pt x="231775" y="45569"/>
                  </a:lnTo>
                  <a:lnTo>
                    <a:pt x="231775" y="4294"/>
                  </a:lnTo>
                  <a:cubicBezTo>
                    <a:pt x="205317" y="5352"/>
                    <a:pt x="188383" y="-7877"/>
                    <a:pt x="152400" y="7469"/>
                  </a:cubicBezTo>
                  <a:lnTo>
                    <a:pt x="114300" y="48744"/>
                  </a:lnTo>
                  <a:lnTo>
                    <a:pt x="41275" y="4294"/>
                  </a:lnTo>
                  <a:lnTo>
                    <a:pt x="0" y="45569"/>
                  </a:lnTo>
                  <a:close/>
                </a:path>
              </a:pathLst>
            </a:custGeom>
            <a:solidFill>
              <a:srgbClr val="01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6054725" y="2190750"/>
              <a:ext cx="324363" cy="260350"/>
            </a:xfrm>
            <a:custGeom>
              <a:avLst/>
              <a:gdLst>
                <a:gd name="connsiteX0" fmla="*/ 238125 w 323850"/>
                <a:gd name="connsiteY0" fmla="*/ 0 h 260350"/>
                <a:gd name="connsiteX1" fmla="*/ 79375 w 323850"/>
                <a:gd name="connsiteY1" fmla="*/ 73025 h 260350"/>
                <a:gd name="connsiteX2" fmla="*/ 254000 w 323850"/>
                <a:gd name="connsiteY2" fmla="*/ 168275 h 260350"/>
                <a:gd name="connsiteX3" fmla="*/ 0 w 323850"/>
                <a:gd name="connsiteY3" fmla="*/ 260350 h 260350"/>
                <a:gd name="connsiteX4" fmla="*/ 323850 w 323850"/>
                <a:gd name="connsiteY4" fmla="*/ 152400 h 260350"/>
                <a:gd name="connsiteX5" fmla="*/ 209550 w 323850"/>
                <a:gd name="connsiteY5" fmla="*/ 101600 h 260350"/>
                <a:gd name="connsiteX6" fmla="*/ 282575 w 323850"/>
                <a:gd name="connsiteY6" fmla="*/ 69850 h 260350"/>
                <a:gd name="connsiteX7" fmla="*/ 234950 w 323850"/>
                <a:gd name="connsiteY7" fmla="*/ 66675 h 260350"/>
                <a:gd name="connsiteX8" fmla="*/ 184150 w 323850"/>
                <a:gd name="connsiteY8" fmla="*/ 82550 h 260350"/>
                <a:gd name="connsiteX9" fmla="*/ 155575 w 323850"/>
                <a:gd name="connsiteY9" fmla="*/ 66675 h 260350"/>
                <a:gd name="connsiteX10" fmla="*/ 238125 w 323850"/>
                <a:gd name="connsiteY10" fmla="*/ 0 h 260350"/>
                <a:gd name="connsiteX0" fmla="*/ 238125 w 323850"/>
                <a:gd name="connsiteY0" fmla="*/ 0 h 260350"/>
                <a:gd name="connsiteX1" fmla="*/ 79375 w 323850"/>
                <a:gd name="connsiteY1" fmla="*/ 73025 h 260350"/>
                <a:gd name="connsiteX2" fmla="*/ 254000 w 323850"/>
                <a:gd name="connsiteY2" fmla="*/ 168275 h 260350"/>
                <a:gd name="connsiteX3" fmla="*/ 0 w 323850"/>
                <a:gd name="connsiteY3" fmla="*/ 260350 h 260350"/>
                <a:gd name="connsiteX4" fmla="*/ 323850 w 323850"/>
                <a:gd name="connsiteY4" fmla="*/ 152400 h 260350"/>
                <a:gd name="connsiteX5" fmla="*/ 209550 w 323850"/>
                <a:gd name="connsiteY5" fmla="*/ 101600 h 260350"/>
                <a:gd name="connsiteX6" fmla="*/ 282575 w 323850"/>
                <a:gd name="connsiteY6" fmla="*/ 69850 h 260350"/>
                <a:gd name="connsiteX7" fmla="*/ 234950 w 323850"/>
                <a:gd name="connsiteY7" fmla="*/ 66675 h 260350"/>
                <a:gd name="connsiteX8" fmla="*/ 184150 w 323850"/>
                <a:gd name="connsiteY8" fmla="*/ 82550 h 260350"/>
                <a:gd name="connsiteX9" fmla="*/ 155575 w 323850"/>
                <a:gd name="connsiteY9" fmla="*/ 66675 h 260350"/>
                <a:gd name="connsiteX10" fmla="*/ 238125 w 323850"/>
                <a:gd name="connsiteY10" fmla="*/ 0 h 260350"/>
                <a:gd name="connsiteX0" fmla="*/ 238125 w 323850"/>
                <a:gd name="connsiteY0" fmla="*/ 0 h 260350"/>
                <a:gd name="connsiteX1" fmla="*/ 79375 w 323850"/>
                <a:gd name="connsiteY1" fmla="*/ 73025 h 260350"/>
                <a:gd name="connsiteX2" fmla="*/ 254000 w 323850"/>
                <a:gd name="connsiteY2" fmla="*/ 168275 h 260350"/>
                <a:gd name="connsiteX3" fmla="*/ 0 w 323850"/>
                <a:gd name="connsiteY3" fmla="*/ 260350 h 260350"/>
                <a:gd name="connsiteX4" fmla="*/ 323850 w 323850"/>
                <a:gd name="connsiteY4" fmla="*/ 152400 h 260350"/>
                <a:gd name="connsiteX5" fmla="*/ 209550 w 323850"/>
                <a:gd name="connsiteY5" fmla="*/ 101600 h 260350"/>
                <a:gd name="connsiteX6" fmla="*/ 282575 w 323850"/>
                <a:gd name="connsiteY6" fmla="*/ 69850 h 260350"/>
                <a:gd name="connsiteX7" fmla="*/ 234950 w 323850"/>
                <a:gd name="connsiteY7" fmla="*/ 66675 h 260350"/>
                <a:gd name="connsiteX8" fmla="*/ 184150 w 323850"/>
                <a:gd name="connsiteY8" fmla="*/ 82550 h 260350"/>
                <a:gd name="connsiteX9" fmla="*/ 155575 w 323850"/>
                <a:gd name="connsiteY9" fmla="*/ 66675 h 260350"/>
                <a:gd name="connsiteX10" fmla="*/ 238125 w 323850"/>
                <a:gd name="connsiteY10" fmla="*/ 0 h 260350"/>
                <a:gd name="connsiteX0" fmla="*/ 238125 w 323850"/>
                <a:gd name="connsiteY0" fmla="*/ 0 h 260350"/>
                <a:gd name="connsiteX1" fmla="*/ 79375 w 323850"/>
                <a:gd name="connsiteY1" fmla="*/ 73025 h 260350"/>
                <a:gd name="connsiteX2" fmla="*/ 254000 w 323850"/>
                <a:gd name="connsiteY2" fmla="*/ 168275 h 260350"/>
                <a:gd name="connsiteX3" fmla="*/ 0 w 323850"/>
                <a:gd name="connsiteY3" fmla="*/ 260350 h 260350"/>
                <a:gd name="connsiteX4" fmla="*/ 323850 w 323850"/>
                <a:gd name="connsiteY4" fmla="*/ 152400 h 260350"/>
                <a:gd name="connsiteX5" fmla="*/ 209550 w 323850"/>
                <a:gd name="connsiteY5" fmla="*/ 101600 h 260350"/>
                <a:gd name="connsiteX6" fmla="*/ 282575 w 323850"/>
                <a:gd name="connsiteY6" fmla="*/ 69850 h 260350"/>
                <a:gd name="connsiteX7" fmla="*/ 234950 w 323850"/>
                <a:gd name="connsiteY7" fmla="*/ 66675 h 260350"/>
                <a:gd name="connsiteX8" fmla="*/ 184150 w 323850"/>
                <a:gd name="connsiteY8" fmla="*/ 82550 h 260350"/>
                <a:gd name="connsiteX9" fmla="*/ 155575 w 323850"/>
                <a:gd name="connsiteY9" fmla="*/ 66675 h 260350"/>
                <a:gd name="connsiteX10" fmla="*/ 238125 w 323850"/>
                <a:gd name="connsiteY10" fmla="*/ 0 h 260350"/>
                <a:gd name="connsiteX0" fmla="*/ 238125 w 323850"/>
                <a:gd name="connsiteY0" fmla="*/ 0 h 260350"/>
                <a:gd name="connsiteX1" fmla="*/ 79375 w 323850"/>
                <a:gd name="connsiteY1" fmla="*/ 73025 h 260350"/>
                <a:gd name="connsiteX2" fmla="*/ 254000 w 323850"/>
                <a:gd name="connsiteY2" fmla="*/ 168275 h 260350"/>
                <a:gd name="connsiteX3" fmla="*/ 0 w 323850"/>
                <a:gd name="connsiteY3" fmla="*/ 260350 h 260350"/>
                <a:gd name="connsiteX4" fmla="*/ 323850 w 323850"/>
                <a:gd name="connsiteY4" fmla="*/ 152400 h 260350"/>
                <a:gd name="connsiteX5" fmla="*/ 209550 w 323850"/>
                <a:gd name="connsiteY5" fmla="*/ 101600 h 260350"/>
                <a:gd name="connsiteX6" fmla="*/ 282575 w 323850"/>
                <a:gd name="connsiteY6" fmla="*/ 69850 h 260350"/>
                <a:gd name="connsiteX7" fmla="*/ 234950 w 323850"/>
                <a:gd name="connsiteY7" fmla="*/ 66675 h 260350"/>
                <a:gd name="connsiteX8" fmla="*/ 184150 w 323850"/>
                <a:gd name="connsiteY8" fmla="*/ 82550 h 260350"/>
                <a:gd name="connsiteX9" fmla="*/ 155575 w 323850"/>
                <a:gd name="connsiteY9" fmla="*/ 66675 h 260350"/>
                <a:gd name="connsiteX10" fmla="*/ 238125 w 323850"/>
                <a:gd name="connsiteY10" fmla="*/ 0 h 260350"/>
                <a:gd name="connsiteX0" fmla="*/ 238125 w 323850"/>
                <a:gd name="connsiteY0" fmla="*/ 0 h 260350"/>
                <a:gd name="connsiteX1" fmla="*/ 79375 w 323850"/>
                <a:gd name="connsiteY1" fmla="*/ 73025 h 260350"/>
                <a:gd name="connsiteX2" fmla="*/ 251619 w 323850"/>
                <a:gd name="connsiteY2" fmla="*/ 165893 h 260350"/>
                <a:gd name="connsiteX3" fmla="*/ 0 w 323850"/>
                <a:gd name="connsiteY3" fmla="*/ 260350 h 260350"/>
                <a:gd name="connsiteX4" fmla="*/ 323850 w 323850"/>
                <a:gd name="connsiteY4" fmla="*/ 152400 h 260350"/>
                <a:gd name="connsiteX5" fmla="*/ 209550 w 323850"/>
                <a:gd name="connsiteY5" fmla="*/ 101600 h 260350"/>
                <a:gd name="connsiteX6" fmla="*/ 282575 w 323850"/>
                <a:gd name="connsiteY6" fmla="*/ 69850 h 260350"/>
                <a:gd name="connsiteX7" fmla="*/ 234950 w 323850"/>
                <a:gd name="connsiteY7" fmla="*/ 66675 h 260350"/>
                <a:gd name="connsiteX8" fmla="*/ 184150 w 323850"/>
                <a:gd name="connsiteY8" fmla="*/ 82550 h 260350"/>
                <a:gd name="connsiteX9" fmla="*/ 155575 w 323850"/>
                <a:gd name="connsiteY9" fmla="*/ 66675 h 260350"/>
                <a:gd name="connsiteX10" fmla="*/ 238125 w 323850"/>
                <a:gd name="connsiteY10" fmla="*/ 0 h 260350"/>
                <a:gd name="connsiteX0" fmla="*/ 238125 w 323850"/>
                <a:gd name="connsiteY0" fmla="*/ 0 h 260350"/>
                <a:gd name="connsiteX1" fmla="*/ 79375 w 323850"/>
                <a:gd name="connsiteY1" fmla="*/ 73025 h 260350"/>
                <a:gd name="connsiteX2" fmla="*/ 251619 w 323850"/>
                <a:gd name="connsiteY2" fmla="*/ 165893 h 260350"/>
                <a:gd name="connsiteX3" fmla="*/ 0 w 323850"/>
                <a:gd name="connsiteY3" fmla="*/ 260350 h 260350"/>
                <a:gd name="connsiteX4" fmla="*/ 323850 w 323850"/>
                <a:gd name="connsiteY4" fmla="*/ 152400 h 260350"/>
                <a:gd name="connsiteX5" fmla="*/ 209550 w 323850"/>
                <a:gd name="connsiteY5" fmla="*/ 101600 h 260350"/>
                <a:gd name="connsiteX6" fmla="*/ 282575 w 323850"/>
                <a:gd name="connsiteY6" fmla="*/ 69850 h 260350"/>
                <a:gd name="connsiteX7" fmla="*/ 234950 w 323850"/>
                <a:gd name="connsiteY7" fmla="*/ 66675 h 260350"/>
                <a:gd name="connsiteX8" fmla="*/ 184150 w 323850"/>
                <a:gd name="connsiteY8" fmla="*/ 82550 h 260350"/>
                <a:gd name="connsiteX9" fmla="*/ 155575 w 323850"/>
                <a:gd name="connsiteY9" fmla="*/ 66675 h 260350"/>
                <a:gd name="connsiteX10" fmla="*/ 238125 w 323850"/>
                <a:gd name="connsiteY10" fmla="*/ 0 h 260350"/>
                <a:gd name="connsiteX0" fmla="*/ 238125 w 323850"/>
                <a:gd name="connsiteY0" fmla="*/ 0 h 260350"/>
                <a:gd name="connsiteX1" fmla="*/ 79375 w 323850"/>
                <a:gd name="connsiteY1" fmla="*/ 73025 h 260350"/>
                <a:gd name="connsiteX2" fmla="*/ 251619 w 323850"/>
                <a:gd name="connsiteY2" fmla="*/ 165893 h 260350"/>
                <a:gd name="connsiteX3" fmla="*/ 0 w 323850"/>
                <a:gd name="connsiteY3" fmla="*/ 260350 h 260350"/>
                <a:gd name="connsiteX4" fmla="*/ 323850 w 323850"/>
                <a:gd name="connsiteY4" fmla="*/ 152400 h 260350"/>
                <a:gd name="connsiteX5" fmla="*/ 209550 w 323850"/>
                <a:gd name="connsiteY5" fmla="*/ 101600 h 260350"/>
                <a:gd name="connsiteX6" fmla="*/ 282575 w 323850"/>
                <a:gd name="connsiteY6" fmla="*/ 69850 h 260350"/>
                <a:gd name="connsiteX7" fmla="*/ 234950 w 323850"/>
                <a:gd name="connsiteY7" fmla="*/ 66675 h 260350"/>
                <a:gd name="connsiteX8" fmla="*/ 184150 w 323850"/>
                <a:gd name="connsiteY8" fmla="*/ 82550 h 260350"/>
                <a:gd name="connsiteX9" fmla="*/ 155575 w 323850"/>
                <a:gd name="connsiteY9" fmla="*/ 66675 h 260350"/>
                <a:gd name="connsiteX10" fmla="*/ 238125 w 323850"/>
                <a:gd name="connsiteY10" fmla="*/ 0 h 260350"/>
                <a:gd name="connsiteX0" fmla="*/ 238125 w 324281"/>
                <a:gd name="connsiteY0" fmla="*/ 0 h 260350"/>
                <a:gd name="connsiteX1" fmla="*/ 79375 w 324281"/>
                <a:gd name="connsiteY1" fmla="*/ 73025 h 260350"/>
                <a:gd name="connsiteX2" fmla="*/ 251619 w 324281"/>
                <a:gd name="connsiteY2" fmla="*/ 165893 h 260350"/>
                <a:gd name="connsiteX3" fmla="*/ 0 w 324281"/>
                <a:gd name="connsiteY3" fmla="*/ 260350 h 260350"/>
                <a:gd name="connsiteX4" fmla="*/ 323850 w 324281"/>
                <a:gd name="connsiteY4" fmla="*/ 152400 h 260350"/>
                <a:gd name="connsiteX5" fmla="*/ 209550 w 324281"/>
                <a:gd name="connsiteY5" fmla="*/ 101600 h 260350"/>
                <a:gd name="connsiteX6" fmla="*/ 282575 w 324281"/>
                <a:gd name="connsiteY6" fmla="*/ 69850 h 260350"/>
                <a:gd name="connsiteX7" fmla="*/ 234950 w 324281"/>
                <a:gd name="connsiteY7" fmla="*/ 66675 h 260350"/>
                <a:gd name="connsiteX8" fmla="*/ 184150 w 324281"/>
                <a:gd name="connsiteY8" fmla="*/ 82550 h 260350"/>
                <a:gd name="connsiteX9" fmla="*/ 155575 w 324281"/>
                <a:gd name="connsiteY9" fmla="*/ 66675 h 260350"/>
                <a:gd name="connsiteX10" fmla="*/ 238125 w 324281"/>
                <a:gd name="connsiteY10" fmla="*/ 0 h 260350"/>
                <a:gd name="connsiteX0" fmla="*/ 238125 w 324281"/>
                <a:gd name="connsiteY0" fmla="*/ 0 h 260350"/>
                <a:gd name="connsiteX1" fmla="*/ 79375 w 324281"/>
                <a:gd name="connsiteY1" fmla="*/ 73025 h 260350"/>
                <a:gd name="connsiteX2" fmla="*/ 251619 w 324281"/>
                <a:gd name="connsiteY2" fmla="*/ 165893 h 260350"/>
                <a:gd name="connsiteX3" fmla="*/ 0 w 324281"/>
                <a:gd name="connsiteY3" fmla="*/ 260350 h 260350"/>
                <a:gd name="connsiteX4" fmla="*/ 323850 w 324281"/>
                <a:gd name="connsiteY4" fmla="*/ 152400 h 260350"/>
                <a:gd name="connsiteX5" fmla="*/ 209550 w 324281"/>
                <a:gd name="connsiteY5" fmla="*/ 101600 h 260350"/>
                <a:gd name="connsiteX6" fmla="*/ 282575 w 324281"/>
                <a:gd name="connsiteY6" fmla="*/ 69850 h 260350"/>
                <a:gd name="connsiteX7" fmla="*/ 234950 w 324281"/>
                <a:gd name="connsiteY7" fmla="*/ 66675 h 260350"/>
                <a:gd name="connsiteX8" fmla="*/ 184150 w 324281"/>
                <a:gd name="connsiteY8" fmla="*/ 82550 h 260350"/>
                <a:gd name="connsiteX9" fmla="*/ 155575 w 324281"/>
                <a:gd name="connsiteY9" fmla="*/ 66675 h 260350"/>
                <a:gd name="connsiteX10" fmla="*/ 238125 w 324281"/>
                <a:gd name="connsiteY10" fmla="*/ 0 h 260350"/>
                <a:gd name="connsiteX0" fmla="*/ 238125 w 324281"/>
                <a:gd name="connsiteY0" fmla="*/ 0 h 260350"/>
                <a:gd name="connsiteX1" fmla="*/ 79375 w 324281"/>
                <a:gd name="connsiteY1" fmla="*/ 73025 h 260350"/>
                <a:gd name="connsiteX2" fmla="*/ 251619 w 324281"/>
                <a:gd name="connsiteY2" fmla="*/ 165893 h 260350"/>
                <a:gd name="connsiteX3" fmla="*/ 0 w 324281"/>
                <a:gd name="connsiteY3" fmla="*/ 260350 h 260350"/>
                <a:gd name="connsiteX4" fmla="*/ 323850 w 324281"/>
                <a:gd name="connsiteY4" fmla="*/ 152400 h 260350"/>
                <a:gd name="connsiteX5" fmla="*/ 209550 w 324281"/>
                <a:gd name="connsiteY5" fmla="*/ 101600 h 260350"/>
                <a:gd name="connsiteX6" fmla="*/ 282575 w 324281"/>
                <a:gd name="connsiteY6" fmla="*/ 69850 h 260350"/>
                <a:gd name="connsiteX7" fmla="*/ 234950 w 324281"/>
                <a:gd name="connsiteY7" fmla="*/ 66675 h 260350"/>
                <a:gd name="connsiteX8" fmla="*/ 184150 w 324281"/>
                <a:gd name="connsiteY8" fmla="*/ 82550 h 260350"/>
                <a:gd name="connsiteX9" fmla="*/ 155575 w 324281"/>
                <a:gd name="connsiteY9" fmla="*/ 66675 h 260350"/>
                <a:gd name="connsiteX10" fmla="*/ 238125 w 324281"/>
                <a:gd name="connsiteY10" fmla="*/ 0 h 260350"/>
                <a:gd name="connsiteX0" fmla="*/ 238125 w 324281"/>
                <a:gd name="connsiteY0" fmla="*/ 0 h 260350"/>
                <a:gd name="connsiteX1" fmla="*/ 79375 w 324281"/>
                <a:gd name="connsiteY1" fmla="*/ 73025 h 260350"/>
                <a:gd name="connsiteX2" fmla="*/ 251619 w 324281"/>
                <a:gd name="connsiteY2" fmla="*/ 165893 h 260350"/>
                <a:gd name="connsiteX3" fmla="*/ 0 w 324281"/>
                <a:gd name="connsiteY3" fmla="*/ 260350 h 260350"/>
                <a:gd name="connsiteX4" fmla="*/ 323850 w 324281"/>
                <a:gd name="connsiteY4" fmla="*/ 152400 h 260350"/>
                <a:gd name="connsiteX5" fmla="*/ 209550 w 324281"/>
                <a:gd name="connsiteY5" fmla="*/ 101600 h 260350"/>
                <a:gd name="connsiteX6" fmla="*/ 282575 w 324281"/>
                <a:gd name="connsiteY6" fmla="*/ 69850 h 260350"/>
                <a:gd name="connsiteX7" fmla="*/ 234950 w 324281"/>
                <a:gd name="connsiteY7" fmla="*/ 66675 h 260350"/>
                <a:gd name="connsiteX8" fmla="*/ 184150 w 324281"/>
                <a:gd name="connsiteY8" fmla="*/ 82550 h 260350"/>
                <a:gd name="connsiteX9" fmla="*/ 155575 w 324281"/>
                <a:gd name="connsiteY9" fmla="*/ 66675 h 260350"/>
                <a:gd name="connsiteX10" fmla="*/ 238125 w 324281"/>
                <a:gd name="connsiteY10" fmla="*/ 0 h 260350"/>
                <a:gd name="connsiteX0" fmla="*/ 238125 w 324363"/>
                <a:gd name="connsiteY0" fmla="*/ 0 h 260350"/>
                <a:gd name="connsiteX1" fmla="*/ 79375 w 324363"/>
                <a:gd name="connsiteY1" fmla="*/ 73025 h 260350"/>
                <a:gd name="connsiteX2" fmla="*/ 251619 w 324363"/>
                <a:gd name="connsiteY2" fmla="*/ 165893 h 260350"/>
                <a:gd name="connsiteX3" fmla="*/ 0 w 324363"/>
                <a:gd name="connsiteY3" fmla="*/ 260350 h 260350"/>
                <a:gd name="connsiteX4" fmla="*/ 323850 w 324363"/>
                <a:gd name="connsiteY4" fmla="*/ 152400 h 260350"/>
                <a:gd name="connsiteX5" fmla="*/ 223837 w 324363"/>
                <a:gd name="connsiteY5" fmla="*/ 92075 h 260350"/>
                <a:gd name="connsiteX6" fmla="*/ 282575 w 324363"/>
                <a:gd name="connsiteY6" fmla="*/ 69850 h 260350"/>
                <a:gd name="connsiteX7" fmla="*/ 234950 w 324363"/>
                <a:gd name="connsiteY7" fmla="*/ 66675 h 260350"/>
                <a:gd name="connsiteX8" fmla="*/ 184150 w 324363"/>
                <a:gd name="connsiteY8" fmla="*/ 82550 h 260350"/>
                <a:gd name="connsiteX9" fmla="*/ 155575 w 324363"/>
                <a:gd name="connsiteY9" fmla="*/ 66675 h 260350"/>
                <a:gd name="connsiteX10" fmla="*/ 238125 w 324363"/>
                <a:gd name="connsiteY10" fmla="*/ 0 h 260350"/>
                <a:gd name="connsiteX0" fmla="*/ 238125 w 324363"/>
                <a:gd name="connsiteY0" fmla="*/ 0 h 260350"/>
                <a:gd name="connsiteX1" fmla="*/ 79375 w 324363"/>
                <a:gd name="connsiteY1" fmla="*/ 73025 h 260350"/>
                <a:gd name="connsiteX2" fmla="*/ 251619 w 324363"/>
                <a:gd name="connsiteY2" fmla="*/ 165893 h 260350"/>
                <a:gd name="connsiteX3" fmla="*/ 0 w 324363"/>
                <a:gd name="connsiteY3" fmla="*/ 260350 h 260350"/>
                <a:gd name="connsiteX4" fmla="*/ 323850 w 324363"/>
                <a:gd name="connsiteY4" fmla="*/ 152400 h 260350"/>
                <a:gd name="connsiteX5" fmla="*/ 223837 w 324363"/>
                <a:gd name="connsiteY5" fmla="*/ 92075 h 260350"/>
                <a:gd name="connsiteX6" fmla="*/ 282575 w 324363"/>
                <a:gd name="connsiteY6" fmla="*/ 69850 h 260350"/>
                <a:gd name="connsiteX7" fmla="*/ 234950 w 324363"/>
                <a:gd name="connsiteY7" fmla="*/ 66675 h 260350"/>
                <a:gd name="connsiteX8" fmla="*/ 193675 w 324363"/>
                <a:gd name="connsiteY8" fmla="*/ 84931 h 260350"/>
                <a:gd name="connsiteX9" fmla="*/ 155575 w 324363"/>
                <a:gd name="connsiteY9" fmla="*/ 66675 h 260350"/>
                <a:gd name="connsiteX10" fmla="*/ 238125 w 324363"/>
                <a:gd name="connsiteY10" fmla="*/ 0 h 260350"/>
                <a:gd name="connsiteX0" fmla="*/ 238125 w 324363"/>
                <a:gd name="connsiteY0" fmla="*/ 0 h 260350"/>
                <a:gd name="connsiteX1" fmla="*/ 79375 w 324363"/>
                <a:gd name="connsiteY1" fmla="*/ 73025 h 260350"/>
                <a:gd name="connsiteX2" fmla="*/ 251619 w 324363"/>
                <a:gd name="connsiteY2" fmla="*/ 165893 h 260350"/>
                <a:gd name="connsiteX3" fmla="*/ 0 w 324363"/>
                <a:gd name="connsiteY3" fmla="*/ 260350 h 260350"/>
                <a:gd name="connsiteX4" fmla="*/ 323850 w 324363"/>
                <a:gd name="connsiteY4" fmla="*/ 152400 h 260350"/>
                <a:gd name="connsiteX5" fmla="*/ 223837 w 324363"/>
                <a:gd name="connsiteY5" fmla="*/ 92075 h 260350"/>
                <a:gd name="connsiteX6" fmla="*/ 282575 w 324363"/>
                <a:gd name="connsiteY6" fmla="*/ 69850 h 260350"/>
                <a:gd name="connsiteX7" fmla="*/ 234950 w 324363"/>
                <a:gd name="connsiteY7" fmla="*/ 66675 h 260350"/>
                <a:gd name="connsiteX8" fmla="*/ 193675 w 324363"/>
                <a:gd name="connsiteY8" fmla="*/ 84931 h 260350"/>
                <a:gd name="connsiteX9" fmla="*/ 165100 w 324363"/>
                <a:gd name="connsiteY9" fmla="*/ 54768 h 260350"/>
                <a:gd name="connsiteX10" fmla="*/ 238125 w 324363"/>
                <a:gd name="connsiteY10" fmla="*/ 0 h 260350"/>
                <a:gd name="connsiteX0" fmla="*/ 238125 w 324363"/>
                <a:gd name="connsiteY0" fmla="*/ 0 h 260350"/>
                <a:gd name="connsiteX1" fmla="*/ 79375 w 324363"/>
                <a:gd name="connsiteY1" fmla="*/ 73025 h 260350"/>
                <a:gd name="connsiteX2" fmla="*/ 251619 w 324363"/>
                <a:gd name="connsiteY2" fmla="*/ 165893 h 260350"/>
                <a:gd name="connsiteX3" fmla="*/ 0 w 324363"/>
                <a:gd name="connsiteY3" fmla="*/ 260350 h 260350"/>
                <a:gd name="connsiteX4" fmla="*/ 323850 w 324363"/>
                <a:gd name="connsiteY4" fmla="*/ 152400 h 260350"/>
                <a:gd name="connsiteX5" fmla="*/ 223837 w 324363"/>
                <a:gd name="connsiteY5" fmla="*/ 92075 h 260350"/>
                <a:gd name="connsiteX6" fmla="*/ 282575 w 324363"/>
                <a:gd name="connsiteY6" fmla="*/ 69850 h 260350"/>
                <a:gd name="connsiteX7" fmla="*/ 234950 w 324363"/>
                <a:gd name="connsiteY7" fmla="*/ 66675 h 260350"/>
                <a:gd name="connsiteX8" fmla="*/ 193675 w 324363"/>
                <a:gd name="connsiteY8" fmla="*/ 84931 h 260350"/>
                <a:gd name="connsiteX9" fmla="*/ 165100 w 324363"/>
                <a:gd name="connsiteY9" fmla="*/ 54768 h 260350"/>
                <a:gd name="connsiteX10" fmla="*/ 238125 w 324363"/>
                <a:gd name="connsiteY10" fmla="*/ 0 h 260350"/>
                <a:gd name="connsiteX0" fmla="*/ 238125 w 324363"/>
                <a:gd name="connsiteY0" fmla="*/ 0 h 260350"/>
                <a:gd name="connsiteX1" fmla="*/ 43657 w 324363"/>
                <a:gd name="connsiteY1" fmla="*/ 94456 h 260350"/>
                <a:gd name="connsiteX2" fmla="*/ 251619 w 324363"/>
                <a:gd name="connsiteY2" fmla="*/ 165893 h 260350"/>
                <a:gd name="connsiteX3" fmla="*/ 0 w 324363"/>
                <a:gd name="connsiteY3" fmla="*/ 260350 h 260350"/>
                <a:gd name="connsiteX4" fmla="*/ 323850 w 324363"/>
                <a:gd name="connsiteY4" fmla="*/ 152400 h 260350"/>
                <a:gd name="connsiteX5" fmla="*/ 223837 w 324363"/>
                <a:gd name="connsiteY5" fmla="*/ 92075 h 260350"/>
                <a:gd name="connsiteX6" fmla="*/ 282575 w 324363"/>
                <a:gd name="connsiteY6" fmla="*/ 69850 h 260350"/>
                <a:gd name="connsiteX7" fmla="*/ 234950 w 324363"/>
                <a:gd name="connsiteY7" fmla="*/ 66675 h 260350"/>
                <a:gd name="connsiteX8" fmla="*/ 193675 w 324363"/>
                <a:gd name="connsiteY8" fmla="*/ 84931 h 260350"/>
                <a:gd name="connsiteX9" fmla="*/ 165100 w 324363"/>
                <a:gd name="connsiteY9" fmla="*/ 54768 h 260350"/>
                <a:gd name="connsiteX10" fmla="*/ 238125 w 324363"/>
                <a:gd name="connsiteY10" fmla="*/ 0 h 260350"/>
                <a:gd name="connsiteX0" fmla="*/ 238125 w 324363"/>
                <a:gd name="connsiteY0" fmla="*/ 0 h 260350"/>
                <a:gd name="connsiteX1" fmla="*/ 43657 w 324363"/>
                <a:gd name="connsiteY1" fmla="*/ 94456 h 260350"/>
                <a:gd name="connsiteX2" fmla="*/ 141288 w 324363"/>
                <a:gd name="connsiteY2" fmla="*/ 97631 h 260350"/>
                <a:gd name="connsiteX3" fmla="*/ 251619 w 324363"/>
                <a:gd name="connsiteY3" fmla="*/ 165893 h 260350"/>
                <a:gd name="connsiteX4" fmla="*/ 0 w 324363"/>
                <a:gd name="connsiteY4" fmla="*/ 260350 h 260350"/>
                <a:gd name="connsiteX5" fmla="*/ 323850 w 324363"/>
                <a:gd name="connsiteY5" fmla="*/ 152400 h 260350"/>
                <a:gd name="connsiteX6" fmla="*/ 223837 w 324363"/>
                <a:gd name="connsiteY6" fmla="*/ 92075 h 260350"/>
                <a:gd name="connsiteX7" fmla="*/ 282575 w 324363"/>
                <a:gd name="connsiteY7" fmla="*/ 69850 h 260350"/>
                <a:gd name="connsiteX8" fmla="*/ 234950 w 324363"/>
                <a:gd name="connsiteY8" fmla="*/ 66675 h 260350"/>
                <a:gd name="connsiteX9" fmla="*/ 193675 w 324363"/>
                <a:gd name="connsiteY9" fmla="*/ 84931 h 260350"/>
                <a:gd name="connsiteX10" fmla="*/ 165100 w 324363"/>
                <a:gd name="connsiteY10" fmla="*/ 54768 h 260350"/>
                <a:gd name="connsiteX11" fmla="*/ 238125 w 324363"/>
                <a:gd name="connsiteY11" fmla="*/ 0 h 260350"/>
                <a:gd name="connsiteX0" fmla="*/ 238125 w 324363"/>
                <a:gd name="connsiteY0" fmla="*/ 0 h 260350"/>
                <a:gd name="connsiteX1" fmla="*/ 55563 w 324363"/>
                <a:gd name="connsiteY1" fmla="*/ 96837 h 260350"/>
                <a:gd name="connsiteX2" fmla="*/ 141288 w 324363"/>
                <a:gd name="connsiteY2" fmla="*/ 97631 h 260350"/>
                <a:gd name="connsiteX3" fmla="*/ 251619 w 324363"/>
                <a:gd name="connsiteY3" fmla="*/ 165893 h 260350"/>
                <a:gd name="connsiteX4" fmla="*/ 0 w 324363"/>
                <a:gd name="connsiteY4" fmla="*/ 260350 h 260350"/>
                <a:gd name="connsiteX5" fmla="*/ 323850 w 324363"/>
                <a:gd name="connsiteY5" fmla="*/ 152400 h 260350"/>
                <a:gd name="connsiteX6" fmla="*/ 223837 w 324363"/>
                <a:gd name="connsiteY6" fmla="*/ 92075 h 260350"/>
                <a:gd name="connsiteX7" fmla="*/ 282575 w 324363"/>
                <a:gd name="connsiteY7" fmla="*/ 69850 h 260350"/>
                <a:gd name="connsiteX8" fmla="*/ 234950 w 324363"/>
                <a:gd name="connsiteY8" fmla="*/ 66675 h 260350"/>
                <a:gd name="connsiteX9" fmla="*/ 193675 w 324363"/>
                <a:gd name="connsiteY9" fmla="*/ 84931 h 260350"/>
                <a:gd name="connsiteX10" fmla="*/ 165100 w 324363"/>
                <a:gd name="connsiteY10" fmla="*/ 54768 h 260350"/>
                <a:gd name="connsiteX11" fmla="*/ 238125 w 324363"/>
                <a:gd name="connsiteY11" fmla="*/ 0 h 260350"/>
                <a:gd name="connsiteX0" fmla="*/ 238125 w 324363"/>
                <a:gd name="connsiteY0" fmla="*/ 0 h 260350"/>
                <a:gd name="connsiteX1" fmla="*/ 55563 w 324363"/>
                <a:gd name="connsiteY1" fmla="*/ 96837 h 260350"/>
                <a:gd name="connsiteX2" fmla="*/ 141288 w 324363"/>
                <a:gd name="connsiteY2" fmla="*/ 97631 h 260350"/>
                <a:gd name="connsiteX3" fmla="*/ 251619 w 324363"/>
                <a:gd name="connsiteY3" fmla="*/ 165893 h 260350"/>
                <a:gd name="connsiteX4" fmla="*/ 0 w 324363"/>
                <a:gd name="connsiteY4" fmla="*/ 260350 h 260350"/>
                <a:gd name="connsiteX5" fmla="*/ 323850 w 324363"/>
                <a:gd name="connsiteY5" fmla="*/ 152400 h 260350"/>
                <a:gd name="connsiteX6" fmla="*/ 223837 w 324363"/>
                <a:gd name="connsiteY6" fmla="*/ 92075 h 260350"/>
                <a:gd name="connsiteX7" fmla="*/ 282575 w 324363"/>
                <a:gd name="connsiteY7" fmla="*/ 69850 h 260350"/>
                <a:gd name="connsiteX8" fmla="*/ 234950 w 324363"/>
                <a:gd name="connsiteY8" fmla="*/ 66675 h 260350"/>
                <a:gd name="connsiteX9" fmla="*/ 193675 w 324363"/>
                <a:gd name="connsiteY9" fmla="*/ 84931 h 260350"/>
                <a:gd name="connsiteX10" fmla="*/ 165100 w 324363"/>
                <a:gd name="connsiteY10" fmla="*/ 54768 h 260350"/>
                <a:gd name="connsiteX11" fmla="*/ 238125 w 324363"/>
                <a:gd name="connsiteY11" fmla="*/ 0 h 260350"/>
                <a:gd name="connsiteX0" fmla="*/ 238125 w 324363"/>
                <a:gd name="connsiteY0" fmla="*/ 0 h 260350"/>
                <a:gd name="connsiteX1" fmla="*/ 55563 w 324363"/>
                <a:gd name="connsiteY1" fmla="*/ 96837 h 260350"/>
                <a:gd name="connsiteX2" fmla="*/ 146051 w 324363"/>
                <a:gd name="connsiteY2" fmla="*/ 109537 h 260350"/>
                <a:gd name="connsiteX3" fmla="*/ 251619 w 324363"/>
                <a:gd name="connsiteY3" fmla="*/ 165893 h 260350"/>
                <a:gd name="connsiteX4" fmla="*/ 0 w 324363"/>
                <a:gd name="connsiteY4" fmla="*/ 260350 h 260350"/>
                <a:gd name="connsiteX5" fmla="*/ 323850 w 324363"/>
                <a:gd name="connsiteY5" fmla="*/ 152400 h 260350"/>
                <a:gd name="connsiteX6" fmla="*/ 223837 w 324363"/>
                <a:gd name="connsiteY6" fmla="*/ 92075 h 260350"/>
                <a:gd name="connsiteX7" fmla="*/ 282575 w 324363"/>
                <a:gd name="connsiteY7" fmla="*/ 69850 h 260350"/>
                <a:gd name="connsiteX8" fmla="*/ 234950 w 324363"/>
                <a:gd name="connsiteY8" fmla="*/ 66675 h 260350"/>
                <a:gd name="connsiteX9" fmla="*/ 193675 w 324363"/>
                <a:gd name="connsiteY9" fmla="*/ 84931 h 260350"/>
                <a:gd name="connsiteX10" fmla="*/ 165100 w 324363"/>
                <a:gd name="connsiteY10" fmla="*/ 54768 h 260350"/>
                <a:gd name="connsiteX11" fmla="*/ 238125 w 324363"/>
                <a:gd name="connsiteY11"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4363" h="260350">
                  <a:moveTo>
                    <a:pt x="238125" y="0"/>
                  </a:moveTo>
                  <a:lnTo>
                    <a:pt x="55563" y="96837"/>
                  </a:lnTo>
                  <a:cubicBezTo>
                    <a:pt x="80699" y="112316"/>
                    <a:pt x="111391" y="97631"/>
                    <a:pt x="146051" y="109537"/>
                  </a:cubicBezTo>
                  <a:cubicBezTo>
                    <a:pt x="180711" y="121443"/>
                    <a:pt x="268817" y="142742"/>
                    <a:pt x="251619" y="165893"/>
                  </a:cubicBezTo>
                  <a:cubicBezTo>
                    <a:pt x="166952" y="215635"/>
                    <a:pt x="1323" y="239183"/>
                    <a:pt x="0" y="260350"/>
                  </a:cubicBezTo>
                  <a:cubicBezTo>
                    <a:pt x="269875" y="217223"/>
                    <a:pt x="304006" y="166951"/>
                    <a:pt x="323850" y="152400"/>
                  </a:cubicBezTo>
                  <a:cubicBezTo>
                    <a:pt x="330993" y="123561"/>
                    <a:pt x="261937" y="109008"/>
                    <a:pt x="223837" y="92075"/>
                  </a:cubicBezTo>
                  <a:lnTo>
                    <a:pt x="282575" y="69850"/>
                  </a:lnTo>
                  <a:lnTo>
                    <a:pt x="234950" y="66675"/>
                  </a:lnTo>
                  <a:lnTo>
                    <a:pt x="193675" y="84931"/>
                  </a:lnTo>
                  <a:cubicBezTo>
                    <a:pt x="184150" y="74877"/>
                    <a:pt x="153194" y="67203"/>
                    <a:pt x="165100" y="54768"/>
                  </a:cubicBezTo>
                  <a:cubicBezTo>
                    <a:pt x="192617" y="32543"/>
                    <a:pt x="260614" y="10319"/>
                    <a:pt x="238125" y="0"/>
                  </a:cubicBezTo>
                  <a:close/>
                </a:path>
              </a:pathLst>
            </a:custGeom>
            <a:solidFill>
              <a:srgbClr val="01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5230019" y="2105341"/>
              <a:ext cx="341756" cy="159226"/>
            </a:xfrm>
            <a:custGeom>
              <a:avLst/>
              <a:gdLst>
                <a:gd name="connsiteX0" fmla="*/ 320675 w 320675"/>
                <a:gd name="connsiteY0" fmla="*/ 0 h 177800"/>
                <a:gd name="connsiteX1" fmla="*/ 0 w 320675"/>
                <a:gd name="connsiteY1" fmla="*/ 120650 h 177800"/>
                <a:gd name="connsiteX2" fmla="*/ 149225 w 320675"/>
                <a:gd name="connsiteY2" fmla="*/ 88900 h 177800"/>
                <a:gd name="connsiteX3" fmla="*/ 31750 w 320675"/>
                <a:gd name="connsiteY3" fmla="*/ 149225 h 177800"/>
                <a:gd name="connsiteX4" fmla="*/ 174625 w 320675"/>
                <a:gd name="connsiteY4" fmla="*/ 95250 h 177800"/>
                <a:gd name="connsiteX5" fmla="*/ 79375 w 320675"/>
                <a:gd name="connsiteY5" fmla="*/ 177800 h 177800"/>
                <a:gd name="connsiteX6" fmla="*/ 184150 w 320675"/>
                <a:gd name="connsiteY6" fmla="*/ 120650 h 177800"/>
                <a:gd name="connsiteX7" fmla="*/ 247650 w 320675"/>
                <a:gd name="connsiteY7" fmla="*/ 142875 h 177800"/>
                <a:gd name="connsiteX8" fmla="*/ 276225 w 320675"/>
                <a:gd name="connsiteY8" fmla="*/ 123825 h 177800"/>
                <a:gd name="connsiteX9" fmla="*/ 184150 w 320675"/>
                <a:gd name="connsiteY9" fmla="*/ 69850 h 177800"/>
                <a:gd name="connsiteX10" fmla="*/ 320675 w 320675"/>
                <a:gd name="connsiteY10" fmla="*/ 0 h 177800"/>
                <a:gd name="connsiteX0" fmla="*/ 320675 w 320675"/>
                <a:gd name="connsiteY0" fmla="*/ 2455 h 180255"/>
                <a:gd name="connsiteX1" fmla="*/ 0 w 320675"/>
                <a:gd name="connsiteY1" fmla="*/ 123105 h 180255"/>
                <a:gd name="connsiteX2" fmla="*/ 149225 w 320675"/>
                <a:gd name="connsiteY2" fmla="*/ 91355 h 180255"/>
                <a:gd name="connsiteX3" fmla="*/ 31750 w 320675"/>
                <a:gd name="connsiteY3" fmla="*/ 151680 h 180255"/>
                <a:gd name="connsiteX4" fmla="*/ 174625 w 320675"/>
                <a:gd name="connsiteY4" fmla="*/ 97705 h 180255"/>
                <a:gd name="connsiteX5" fmla="*/ 79375 w 320675"/>
                <a:gd name="connsiteY5" fmla="*/ 180255 h 180255"/>
                <a:gd name="connsiteX6" fmla="*/ 184150 w 320675"/>
                <a:gd name="connsiteY6" fmla="*/ 123105 h 180255"/>
                <a:gd name="connsiteX7" fmla="*/ 247650 w 320675"/>
                <a:gd name="connsiteY7" fmla="*/ 145330 h 180255"/>
                <a:gd name="connsiteX8" fmla="*/ 276225 w 320675"/>
                <a:gd name="connsiteY8" fmla="*/ 126280 h 180255"/>
                <a:gd name="connsiteX9" fmla="*/ 184150 w 320675"/>
                <a:gd name="connsiteY9" fmla="*/ 72305 h 180255"/>
                <a:gd name="connsiteX10" fmla="*/ 320675 w 320675"/>
                <a:gd name="connsiteY10" fmla="*/ 2455 h 180255"/>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84150 w 320675"/>
                <a:gd name="connsiteY6" fmla="*/ 123317 h 180467"/>
                <a:gd name="connsiteX7" fmla="*/ 247650 w 320675"/>
                <a:gd name="connsiteY7" fmla="*/ 145542 h 180467"/>
                <a:gd name="connsiteX8" fmla="*/ 276225 w 320675"/>
                <a:gd name="connsiteY8" fmla="*/ 126492 h 180467"/>
                <a:gd name="connsiteX9" fmla="*/ 184150 w 320675"/>
                <a:gd name="connsiteY9" fmla="*/ 72517 h 180467"/>
                <a:gd name="connsiteX10" fmla="*/ 320675 w 320675"/>
                <a:gd name="connsiteY10" fmla="*/ 2667 h 180467"/>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84150 w 320675"/>
                <a:gd name="connsiteY6" fmla="*/ 123317 h 180467"/>
                <a:gd name="connsiteX7" fmla="*/ 247650 w 320675"/>
                <a:gd name="connsiteY7" fmla="*/ 145542 h 180467"/>
                <a:gd name="connsiteX8" fmla="*/ 276225 w 320675"/>
                <a:gd name="connsiteY8" fmla="*/ 126492 h 180467"/>
                <a:gd name="connsiteX9" fmla="*/ 184150 w 320675"/>
                <a:gd name="connsiteY9" fmla="*/ 72517 h 180467"/>
                <a:gd name="connsiteX10" fmla="*/ 320675 w 320675"/>
                <a:gd name="connsiteY10" fmla="*/ 2667 h 180467"/>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84150 w 320675"/>
                <a:gd name="connsiteY6" fmla="*/ 123317 h 180467"/>
                <a:gd name="connsiteX7" fmla="*/ 247650 w 320675"/>
                <a:gd name="connsiteY7" fmla="*/ 145542 h 180467"/>
                <a:gd name="connsiteX8" fmla="*/ 276225 w 320675"/>
                <a:gd name="connsiteY8" fmla="*/ 126492 h 180467"/>
                <a:gd name="connsiteX9" fmla="*/ 184150 w 320675"/>
                <a:gd name="connsiteY9" fmla="*/ 72517 h 180467"/>
                <a:gd name="connsiteX10" fmla="*/ 320675 w 320675"/>
                <a:gd name="connsiteY10" fmla="*/ 2667 h 180467"/>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84150 w 320675"/>
                <a:gd name="connsiteY6" fmla="*/ 123317 h 180467"/>
                <a:gd name="connsiteX7" fmla="*/ 247650 w 320675"/>
                <a:gd name="connsiteY7" fmla="*/ 145542 h 180467"/>
                <a:gd name="connsiteX8" fmla="*/ 276225 w 320675"/>
                <a:gd name="connsiteY8" fmla="*/ 126492 h 180467"/>
                <a:gd name="connsiteX9" fmla="*/ 184150 w 320675"/>
                <a:gd name="connsiteY9" fmla="*/ 72517 h 180467"/>
                <a:gd name="connsiteX10" fmla="*/ 320675 w 320675"/>
                <a:gd name="connsiteY10" fmla="*/ 2667 h 180467"/>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84150 w 320675"/>
                <a:gd name="connsiteY6" fmla="*/ 123317 h 180467"/>
                <a:gd name="connsiteX7" fmla="*/ 247650 w 320675"/>
                <a:gd name="connsiteY7" fmla="*/ 145542 h 180467"/>
                <a:gd name="connsiteX8" fmla="*/ 276225 w 320675"/>
                <a:gd name="connsiteY8" fmla="*/ 126492 h 180467"/>
                <a:gd name="connsiteX9" fmla="*/ 184150 w 320675"/>
                <a:gd name="connsiteY9" fmla="*/ 72517 h 180467"/>
                <a:gd name="connsiteX10" fmla="*/ 320675 w 320675"/>
                <a:gd name="connsiteY10" fmla="*/ 2667 h 180467"/>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84150 w 320675"/>
                <a:gd name="connsiteY6" fmla="*/ 123317 h 180467"/>
                <a:gd name="connsiteX7" fmla="*/ 247650 w 320675"/>
                <a:gd name="connsiteY7" fmla="*/ 145542 h 180467"/>
                <a:gd name="connsiteX8" fmla="*/ 276225 w 320675"/>
                <a:gd name="connsiteY8" fmla="*/ 126492 h 180467"/>
                <a:gd name="connsiteX9" fmla="*/ 184150 w 320675"/>
                <a:gd name="connsiteY9" fmla="*/ 72517 h 180467"/>
                <a:gd name="connsiteX10" fmla="*/ 320675 w 320675"/>
                <a:gd name="connsiteY10" fmla="*/ 2667 h 180467"/>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84150 w 320675"/>
                <a:gd name="connsiteY6" fmla="*/ 123317 h 180467"/>
                <a:gd name="connsiteX7" fmla="*/ 247650 w 320675"/>
                <a:gd name="connsiteY7" fmla="*/ 145542 h 180467"/>
                <a:gd name="connsiteX8" fmla="*/ 276225 w 320675"/>
                <a:gd name="connsiteY8" fmla="*/ 126492 h 180467"/>
                <a:gd name="connsiteX9" fmla="*/ 184150 w 320675"/>
                <a:gd name="connsiteY9" fmla="*/ 72517 h 180467"/>
                <a:gd name="connsiteX10" fmla="*/ 320675 w 320675"/>
                <a:gd name="connsiteY10" fmla="*/ 2667 h 180467"/>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84150 w 320675"/>
                <a:gd name="connsiteY6" fmla="*/ 123317 h 180467"/>
                <a:gd name="connsiteX7" fmla="*/ 247650 w 320675"/>
                <a:gd name="connsiteY7" fmla="*/ 145542 h 180467"/>
                <a:gd name="connsiteX8" fmla="*/ 276225 w 320675"/>
                <a:gd name="connsiteY8" fmla="*/ 126492 h 180467"/>
                <a:gd name="connsiteX9" fmla="*/ 184150 w 320675"/>
                <a:gd name="connsiteY9" fmla="*/ 72517 h 180467"/>
                <a:gd name="connsiteX10" fmla="*/ 320675 w 320675"/>
                <a:gd name="connsiteY10" fmla="*/ 2667 h 180467"/>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84150 w 320675"/>
                <a:gd name="connsiteY6" fmla="*/ 123317 h 180467"/>
                <a:gd name="connsiteX7" fmla="*/ 247650 w 320675"/>
                <a:gd name="connsiteY7" fmla="*/ 145542 h 180467"/>
                <a:gd name="connsiteX8" fmla="*/ 276225 w 320675"/>
                <a:gd name="connsiteY8" fmla="*/ 126492 h 180467"/>
                <a:gd name="connsiteX9" fmla="*/ 184150 w 320675"/>
                <a:gd name="connsiteY9" fmla="*/ 72517 h 180467"/>
                <a:gd name="connsiteX10" fmla="*/ 320675 w 320675"/>
                <a:gd name="connsiteY10" fmla="*/ 2667 h 180467"/>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84150 w 320675"/>
                <a:gd name="connsiteY6" fmla="*/ 123317 h 180467"/>
                <a:gd name="connsiteX7" fmla="*/ 247650 w 320675"/>
                <a:gd name="connsiteY7" fmla="*/ 145542 h 180467"/>
                <a:gd name="connsiteX8" fmla="*/ 276225 w 320675"/>
                <a:gd name="connsiteY8" fmla="*/ 126492 h 180467"/>
                <a:gd name="connsiteX9" fmla="*/ 184150 w 320675"/>
                <a:gd name="connsiteY9" fmla="*/ 72517 h 180467"/>
                <a:gd name="connsiteX10" fmla="*/ 320675 w 320675"/>
                <a:gd name="connsiteY10" fmla="*/ 2667 h 180467"/>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96057 w 320675"/>
                <a:gd name="connsiteY6" fmla="*/ 116173 h 180467"/>
                <a:gd name="connsiteX7" fmla="*/ 247650 w 320675"/>
                <a:gd name="connsiteY7" fmla="*/ 145542 h 180467"/>
                <a:gd name="connsiteX8" fmla="*/ 276225 w 320675"/>
                <a:gd name="connsiteY8" fmla="*/ 126492 h 180467"/>
                <a:gd name="connsiteX9" fmla="*/ 184150 w 320675"/>
                <a:gd name="connsiteY9" fmla="*/ 72517 h 180467"/>
                <a:gd name="connsiteX10" fmla="*/ 320675 w 320675"/>
                <a:gd name="connsiteY10" fmla="*/ 2667 h 180467"/>
                <a:gd name="connsiteX0" fmla="*/ 320675 w 320675"/>
                <a:gd name="connsiteY0" fmla="*/ 2667 h 180467"/>
                <a:gd name="connsiteX1" fmla="*/ 0 w 320675"/>
                <a:gd name="connsiteY1" fmla="*/ 123317 h 180467"/>
                <a:gd name="connsiteX2" fmla="*/ 149225 w 320675"/>
                <a:gd name="connsiteY2" fmla="*/ 91567 h 180467"/>
                <a:gd name="connsiteX3" fmla="*/ 31750 w 320675"/>
                <a:gd name="connsiteY3" fmla="*/ 151892 h 180467"/>
                <a:gd name="connsiteX4" fmla="*/ 174625 w 320675"/>
                <a:gd name="connsiteY4" fmla="*/ 97917 h 180467"/>
                <a:gd name="connsiteX5" fmla="*/ 79375 w 320675"/>
                <a:gd name="connsiteY5" fmla="*/ 180467 h 180467"/>
                <a:gd name="connsiteX6" fmla="*/ 196057 w 320675"/>
                <a:gd name="connsiteY6" fmla="*/ 116173 h 180467"/>
                <a:gd name="connsiteX7" fmla="*/ 247650 w 320675"/>
                <a:gd name="connsiteY7" fmla="*/ 145542 h 180467"/>
                <a:gd name="connsiteX8" fmla="*/ 276225 w 320675"/>
                <a:gd name="connsiteY8" fmla="*/ 126492 h 180467"/>
                <a:gd name="connsiteX9" fmla="*/ 181769 w 320675"/>
                <a:gd name="connsiteY9" fmla="*/ 62992 h 180467"/>
                <a:gd name="connsiteX10" fmla="*/ 320675 w 320675"/>
                <a:gd name="connsiteY10" fmla="*/ 2667 h 180467"/>
                <a:gd name="connsiteX0" fmla="*/ 320675 w 320688"/>
                <a:gd name="connsiteY0" fmla="*/ 2667 h 180467"/>
                <a:gd name="connsiteX1" fmla="*/ 0 w 320688"/>
                <a:gd name="connsiteY1" fmla="*/ 123317 h 180467"/>
                <a:gd name="connsiteX2" fmla="*/ 149225 w 320688"/>
                <a:gd name="connsiteY2" fmla="*/ 91567 h 180467"/>
                <a:gd name="connsiteX3" fmla="*/ 31750 w 320688"/>
                <a:gd name="connsiteY3" fmla="*/ 151892 h 180467"/>
                <a:gd name="connsiteX4" fmla="*/ 174625 w 320688"/>
                <a:gd name="connsiteY4" fmla="*/ 97917 h 180467"/>
                <a:gd name="connsiteX5" fmla="*/ 79375 w 320688"/>
                <a:gd name="connsiteY5" fmla="*/ 180467 h 180467"/>
                <a:gd name="connsiteX6" fmla="*/ 196057 w 320688"/>
                <a:gd name="connsiteY6" fmla="*/ 116173 h 180467"/>
                <a:gd name="connsiteX7" fmla="*/ 247650 w 320688"/>
                <a:gd name="connsiteY7" fmla="*/ 145542 h 180467"/>
                <a:gd name="connsiteX8" fmla="*/ 276225 w 320688"/>
                <a:gd name="connsiteY8" fmla="*/ 126492 h 180467"/>
                <a:gd name="connsiteX9" fmla="*/ 181769 w 320688"/>
                <a:gd name="connsiteY9" fmla="*/ 62992 h 180467"/>
                <a:gd name="connsiteX10" fmla="*/ 320675 w 320688"/>
                <a:gd name="connsiteY10" fmla="*/ 2667 h 180467"/>
                <a:gd name="connsiteX0" fmla="*/ 320675 w 329849"/>
                <a:gd name="connsiteY0" fmla="*/ 2858 h 180658"/>
                <a:gd name="connsiteX1" fmla="*/ 0 w 329849"/>
                <a:gd name="connsiteY1" fmla="*/ 123508 h 180658"/>
                <a:gd name="connsiteX2" fmla="*/ 149225 w 329849"/>
                <a:gd name="connsiteY2" fmla="*/ 91758 h 180658"/>
                <a:gd name="connsiteX3" fmla="*/ 31750 w 329849"/>
                <a:gd name="connsiteY3" fmla="*/ 152083 h 180658"/>
                <a:gd name="connsiteX4" fmla="*/ 174625 w 329849"/>
                <a:gd name="connsiteY4" fmla="*/ 98108 h 180658"/>
                <a:gd name="connsiteX5" fmla="*/ 79375 w 329849"/>
                <a:gd name="connsiteY5" fmla="*/ 180658 h 180658"/>
                <a:gd name="connsiteX6" fmla="*/ 196057 w 329849"/>
                <a:gd name="connsiteY6" fmla="*/ 116364 h 180658"/>
                <a:gd name="connsiteX7" fmla="*/ 247650 w 329849"/>
                <a:gd name="connsiteY7" fmla="*/ 145733 h 180658"/>
                <a:gd name="connsiteX8" fmla="*/ 276225 w 329849"/>
                <a:gd name="connsiteY8" fmla="*/ 126683 h 180658"/>
                <a:gd name="connsiteX9" fmla="*/ 181769 w 329849"/>
                <a:gd name="connsiteY9" fmla="*/ 63183 h 180658"/>
                <a:gd name="connsiteX10" fmla="*/ 237330 w 329849"/>
                <a:gd name="connsiteY10" fmla="*/ 35403 h 180658"/>
                <a:gd name="connsiteX11" fmla="*/ 320675 w 329849"/>
                <a:gd name="connsiteY11" fmla="*/ 2858 h 180658"/>
                <a:gd name="connsiteX0" fmla="*/ 320675 w 329849"/>
                <a:gd name="connsiteY0" fmla="*/ 2858 h 180658"/>
                <a:gd name="connsiteX1" fmla="*/ 0 w 329849"/>
                <a:gd name="connsiteY1" fmla="*/ 123508 h 180658"/>
                <a:gd name="connsiteX2" fmla="*/ 149225 w 329849"/>
                <a:gd name="connsiteY2" fmla="*/ 91758 h 180658"/>
                <a:gd name="connsiteX3" fmla="*/ 31750 w 329849"/>
                <a:gd name="connsiteY3" fmla="*/ 152083 h 180658"/>
                <a:gd name="connsiteX4" fmla="*/ 174625 w 329849"/>
                <a:gd name="connsiteY4" fmla="*/ 98108 h 180658"/>
                <a:gd name="connsiteX5" fmla="*/ 79375 w 329849"/>
                <a:gd name="connsiteY5" fmla="*/ 180658 h 180658"/>
                <a:gd name="connsiteX6" fmla="*/ 196057 w 329849"/>
                <a:gd name="connsiteY6" fmla="*/ 116364 h 180658"/>
                <a:gd name="connsiteX7" fmla="*/ 247650 w 329849"/>
                <a:gd name="connsiteY7" fmla="*/ 145733 h 180658"/>
                <a:gd name="connsiteX8" fmla="*/ 276225 w 329849"/>
                <a:gd name="connsiteY8" fmla="*/ 126683 h 180658"/>
                <a:gd name="connsiteX9" fmla="*/ 181769 w 329849"/>
                <a:gd name="connsiteY9" fmla="*/ 63183 h 180658"/>
                <a:gd name="connsiteX10" fmla="*/ 237330 w 329849"/>
                <a:gd name="connsiteY10" fmla="*/ 35403 h 180658"/>
                <a:gd name="connsiteX11" fmla="*/ 320675 w 329849"/>
                <a:gd name="connsiteY11" fmla="*/ 2858 h 180658"/>
                <a:gd name="connsiteX0" fmla="*/ 320675 w 329849"/>
                <a:gd name="connsiteY0" fmla="*/ 2858 h 180658"/>
                <a:gd name="connsiteX1" fmla="*/ 0 w 329849"/>
                <a:gd name="connsiteY1" fmla="*/ 123508 h 180658"/>
                <a:gd name="connsiteX2" fmla="*/ 146844 w 329849"/>
                <a:gd name="connsiteY2" fmla="*/ 84614 h 180658"/>
                <a:gd name="connsiteX3" fmla="*/ 31750 w 329849"/>
                <a:gd name="connsiteY3" fmla="*/ 152083 h 180658"/>
                <a:gd name="connsiteX4" fmla="*/ 174625 w 329849"/>
                <a:gd name="connsiteY4" fmla="*/ 98108 h 180658"/>
                <a:gd name="connsiteX5" fmla="*/ 79375 w 329849"/>
                <a:gd name="connsiteY5" fmla="*/ 180658 h 180658"/>
                <a:gd name="connsiteX6" fmla="*/ 196057 w 329849"/>
                <a:gd name="connsiteY6" fmla="*/ 116364 h 180658"/>
                <a:gd name="connsiteX7" fmla="*/ 247650 w 329849"/>
                <a:gd name="connsiteY7" fmla="*/ 145733 h 180658"/>
                <a:gd name="connsiteX8" fmla="*/ 276225 w 329849"/>
                <a:gd name="connsiteY8" fmla="*/ 126683 h 180658"/>
                <a:gd name="connsiteX9" fmla="*/ 181769 w 329849"/>
                <a:gd name="connsiteY9" fmla="*/ 63183 h 180658"/>
                <a:gd name="connsiteX10" fmla="*/ 237330 w 329849"/>
                <a:gd name="connsiteY10" fmla="*/ 35403 h 180658"/>
                <a:gd name="connsiteX11" fmla="*/ 320675 w 329849"/>
                <a:gd name="connsiteY11" fmla="*/ 2858 h 180658"/>
                <a:gd name="connsiteX0" fmla="*/ 320675 w 329849"/>
                <a:gd name="connsiteY0" fmla="*/ 2858 h 180658"/>
                <a:gd name="connsiteX1" fmla="*/ 0 w 329849"/>
                <a:gd name="connsiteY1" fmla="*/ 123508 h 180658"/>
                <a:gd name="connsiteX2" fmla="*/ 146844 w 329849"/>
                <a:gd name="connsiteY2" fmla="*/ 84614 h 180658"/>
                <a:gd name="connsiteX3" fmla="*/ 31750 w 329849"/>
                <a:gd name="connsiteY3" fmla="*/ 152083 h 180658"/>
                <a:gd name="connsiteX4" fmla="*/ 174625 w 329849"/>
                <a:gd name="connsiteY4" fmla="*/ 98108 h 180658"/>
                <a:gd name="connsiteX5" fmla="*/ 79375 w 329849"/>
                <a:gd name="connsiteY5" fmla="*/ 180658 h 180658"/>
                <a:gd name="connsiteX6" fmla="*/ 205582 w 329849"/>
                <a:gd name="connsiteY6" fmla="*/ 123508 h 180658"/>
                <a:gd name="connsiteX7" fmla="*/ 247650 w 329849"/>
                <a:gd name="connsiteY7" fmla="*/ 145733 h 180658"/>
                <a:gd name="connsiteX8" fmla="*/ 276225 w 329849"/>
                <a:gd name="connsiteY8" fmla="*/ 126683 h 180658"/>
                <a:gd name="connsiteX9" fmla="*/ 181769 w 329849"/>
                <a:gd name="connsiteY9" fmla="*/ 63183 h 180658"/>
                <a:gd name="connsiteX10" fmla="*/ 237330 w 329849"/>
                <a:gd name="connsiteY10" fmla="*/ 35403 h 180658"/>
                <a:gd name="connsiteX11" fmla="*/ 320675 w 329849"/>
                <a:gd name="connsiteY11" fmla="*/ 2858 h 180658"/>
                <a:gd name="connsiteX0" fmla="*/ 320675 w 329849"/>
                <a:gd name="connsiteY0" fmla="*/ 2858 h 180658"/>
                <a:gd name="connsiteX1" fmla="*/ 0 w 329849"/>
                <a:gd name="connsiteY1" fmla="*/ 123508 h 180658"/>
                <a:gd name="connsiteX2" fmla="*/ 146844 w 329849"/>
                <a:gd name="connsiteY2" fmla="*/ 84614 h 180658"/>
                <a:gd name="connsiteX3" fmla="*/ 31750 w 329849"/>
                <a:gd name="connsiteY3" fmla="*/ 152083 h 180658"/>
                <a:gd name="connsiteX4" fmla="*/ 174625 w 329849"/>
                <a:gd name="connsiteY4" fmla="*/ 98108 h 180658"/>
                <a:gd name="connsiteX5" fmla="*/ 79375 w 329849"/>
                <a:gd name="connsiteY5" fmla="*/ 180658 h 180658"/>
                <a:gd name="connsiteX6" fmla="*/ 205582 w 329849"/>
                <a:gd name="connsiteY6" fmla="*/ 123508 h 180658"/>
                <a:gd name="connsiteX7" fmla="*/ 247650 w 329849"/>
                <a:gd name="connsiteY7" fmla="*/ 145733 h 180658"/>
                <a:gd name="connsiteX8" fmla="*/ 295275 w 329849"/>
                <a:gd name="connsiteY8" fmla="*/ 121921 h 180658"/>
                <a:gd name="connsiteX9" fmla="*/ 181769 w 329849"/>
                <a:gd name="connsiteY9" fmla="*/ 63183 h 180658"/>
                <a:gd name="connsiteX10" fmla="*/ 237330 w 329849"/>
                <a:gd name="connsiteY10" fmla="*/ 35403 h 180658"/>
                <a:gd name="connsiteX11" fmla="*/ 320675 w 329849"/>
                <a:gd name="connsiteY11" fmla="*/ 2858 h 180658"/>
                <a:gd name="connsiteX0" fmla="*/ 320675 w 329849"/>
                <a:gd name="connsiteY0" fmla="*/ 2858 h 180658"/>
                <a:gd name="connsiteX1" fmla="*/ 0 w 329849"/>
                <a:gd name="connsiteY1" fmla="*/ 123508 h 180658"/>
                <a:gd name="connsiteX2" fmla="*/ 146844 w 329849"/>
                <a:gd name="connsiteY2" fmla="*/ 84614 h 180658"/>
                <a:gd name="connsiteX3" fmla="*/ 31750 w 329849"/>
                <a:gd name="connsiteY3" fmla="*/ 152083 h 180658"/>
                <a:gd name="connsiteX4" fmla="*/ 174625 w 329849"/>
                <a:gd name="connsiteY4" fmla="*/ 98108 h 180658"/>
                <a:gd name="connsiteX5" fmla="*/ 79375 w 329849"/>
                <a:gd name="connsiteY5" fmla="*/ 180658 h 180658"/>
                <a:gd name="connsiteX6" fmla="*/ 198438 w 329849"/>
                <a:gd name="connsiteY6" fmla="*/ 116364 h 180658"/>
                <a:gd name="connsiteX7" fmla="*/ 247650 w 329849"/>
                <a:gd name="connsiteY7" fmla="*/ 145733 h 180658"/>
                <a:gd name="connsiteX8" fmla="*/ 295275 w 329849"/>
                <a:gd name="connsiteY8" fmla="*/ 121921 h 180658"/>
                <a:gd name="connsiteX9" fmla="*/ 181769 w 329849"/>
                <a:gd name="connsiteY9" fmla="*/ 63183 h 180658"/>
                <a:gd name="connsiteX10" fmla="*/ 237330 w 329849"/>
                <a:gd name="connsiteY10" fmla="*/ 35403 h 180658"/>
                <a:gd name="connsiteX11" fmla="*/ 320675 w 329849"/>
                <a:gd name="connsiteY11" fmla="*/ 2858 h 180658"/>
                <a:gd name="connsiteX0" fmla="*/ 320675 w 329849"/>
                <a:gd name="connsiteY0" fmla="*/ 2858 h 159226"/>
                <a:gd name="connsiteX1" fmla="*/ 0 w 329849"/>
                <a:gd name="connsiteY1" fmla="*/ 123508 h 159226"/>
                <a:gd name="connsiteX2" fmla="*/ 146844 w 329849"/>
                <a:gd name="connsiteY2" fmla="*/ 84614 h 159226"/>
                <a:gd name="connsiteX3" fmla="*/ 31750 w 329849"/>
                <a:gd name="connsiteY3" fmla="*/ 152083 h 159226"/>
                <a:gd name="connsiteX4" fmla="*/ 174625 w 329849"/>
                <a:gd name="connsiteY4" fmla="*/ 98108 h 159226"/>
                <a:gd name="connsiteX5" fmla="*/ 100806 w 329849"/>
                <a:gd name="connsiteY5" fmla="*/ 159226 h 159226"/>
                <a:gd name="connsiteX6" fmla="*/ 198438 w 329849"/>
                <a:gd name="connsiteY6" fmla="*/ 116364 h 159226"/>
                <a:gd name="connsiteX7" fmla="*/ 247650 w 329849"/>
                <a:gd name="connsiteY7" fmla="*/ 145733 h 159226"/>
                <a:gd name="connsiteX8" fmla="*/ 295275 w 329849"/>
                <a:gd name="connsiteY8" fmla="*/ 121921 h 159226"/>
                <a:gd name="connsiteX9" fmla="*/ 181769 w 329849"/>
                <a:gd name="connsiteY9" fmla="*/ 63183 h 159226"/>
                <a:gd name="connsiteX10" fmla="*/ 237330 w 329849"/>
                <a:gd name="connsiteY10" fmla="*/ 35403 h 159226"/>
                <a:gd name="connsiteX11" fmla="*/ 320675 w 329849"/>
                <a:gd name="connsiteY11" fmla="*/ 2858 h 159226"/>
                <a:gd name="connsiteX0" fmla="*/ 320675 w 329849"/>
                <a:gd name="connsiteY0" fmla="*/ 2858 h 159226"/>
                <a:gd name="connsiteX1" fmla="*/ 0 w 329849"/>
                <a:gd name="connsiteY1" fmla="*/ 123508 h 159226"/>
                <a:gd name="connsiteX2" fmla="*/ 132556 w 329849"/>
                <a:gd name="connsiteY2" fmla="*/ 91758 h 159226"/>
                <a:gd name="connsiteX3" fmla="*/ 31750 w 329849"/>
                <a:gd name="connsiteY3" fmla="*/ 152083 h 159226"/>
                <a:gd name="connsiteX4" fmla="*/ 174625 w 329849"/>
                <a:gd name="connsiteY4" fmla="*/ 98108 h 159226"/>
                <a:gd name="connsiteX5" fmla="*/ 100806 w 329849"/>
                <a:gd name="connsiteY5" fmla="*/ 159226 h 159226"/>
                <a:gd name="connsiteX6" fmla="*/ 198438 w 329849"/>
                <a:gd name="connsiteY6" fmla="*/ 116364 h 159226"/>
                <a:gd name="connsiteX7" fmla="*/ 247650 w 329849"/>
                <a:gd name="connsiteY7" fmla="*/ 145733 h 159226"/>
                <a:gd name="connsiteX8" fmla="*/ 295275 w 329849"/>
                <a:gd name="connsiteY8" fmla="*/ 121921 h 159226"/>
                <a:gd name="connsiteX9" fmla="*/ 181769 w 329849"/>
                <a:gd name="connsiteY9" fmla="*/ 63183 h 159226"/>
                <a:gd name="connsiteX10" fmla="*/ 237330 w 329849"/>
                <a:gd name="connsiteY10" fmla="*/ 35403 h 159226"/>
                <a:gd name="connsiteX11" fmla="*/ 320675 w 329849"/>
                <a:gd name="connsiteY11" fmla="*/ 2858 h 159226"/>
                <a:gd name="connsiteX0" fmla="*/ 320675 w 329849"/>
                <a:gd name="connsiteY0" fmla="*/ 2858 h 159226"/>
                <a:gd name="connsiteX1" fmla="*/ 0 w 329849"/>
                <a:gd name="connsiteY1" fmla="*/ 123508 h 159226"/>
                <a:gd name="connsiteX2" fmla="*/ 132556 w 329849"/>
                <a:gd name="connsiteY2" fmla="*/ 91758 h 159226"/>
                <a:gd name="connsiteX3" fmla="*/ 31750 w 329849"/>
                <a:gd name="connsiteY3" fmla="*/ 152083 h 159226"/>
                <a:gd name="connsiteX4" fmla="*/ 165100 w 329849"/>
                <a:gd name="connsiteY4" fmla="*/ 98108 h 159226"/>
                <a:gd name="connsiteX5" fmla="*/ 100806 w 329849"/>
                <a:gd name="connsiteY5" fmla="*/ 159226 h 159226"/>
                <a:gd name="connsiteX6" fmla="*/ 198438 w 329849"/>
                <a:gd name="connsiteY6" fmla="*/ 116364 h 159226"/>
                <a:gd name="connsiteX7" fmla="*/ 247650 w 329849"/>
                <a:gd name="connsiteY7" fmla="*/ 145733 h 159226"/>
                <a:gd name="connsiteX8" fmla="*/ 295275 w 329849"/>
                <a:gd name="connsiteY8" fmla="*/ 121921 h 159226"/>
                <a:gd name="connsiteX9" fmla="*/ 181769 w 329849"/>
                <a:gd name="connsiteY9" fmla="*/ 63183 h 159226"/>
                <a:gd name="connsiteX10" fmla="*/ 237330 w 329849"/>
                <a:gd name="connsiteY10" fmla="*/ 35403 h 159226"/>
                <a:gd name="connsiteX11" fmla="*/ 320675 w 329849"/>
                <a:gd name="connsiteY11" fmla="*/ 2858 h 159226"/>
                <a:gd name="connsiteX0" fmla="*/ 320675 w 329849"/>
                <a:gd name="connsiteY0" fmla="*/ 2858 h 159226"/>
                <a:gd name="connsiteX1" fmla="*/ 0 w 329849"/>
                <a:gd name="connsiteY1" fmla="*/ 123508 h 159226"/>
                <a:gd name="connsiteX2" fmla="*/ 132556 w 329849"/>
                <a:gd name="connsiteY2" fmla="*/ 91758 h 159226"/>
                <a:gd name="connsiteX3" fmla="*/ 31750 w 329849"/>
                <a:gd name="connsiteY3" fmla="*/ 152083 h 159226"/>
                <a:gd name="connsiteX4" fmla="*/ 165100 w 329849"/>
                <a:gd name="connsiteY4" fmla="*/ 98108 h 159226"/>
                <a:gd name="connsiteX5" fmla="*/ 100806 w 329849"/>
                <a:gd name="connsiteY5" fmla="*/ 159226 h 159226"/>
                <a:gd name="connsiteX6" fmla="*/ 191294 w 329849"/>
                <a:gd name="connsiteY6" fmla="*/ 123507 h 159226"/>
                <a:gd name="connsiteX7" fmla="*/ 247650 w 329849"/>
                <a:gd name="connsiteY7" fmla="*/ 145733 h 159226"/>
                <a:gd name="connsiteX8" fmla="*/ 295275 w 329849"/>
                <a:gd name="connsiteY8" fmla="*/ 121921 h 159226"/>
                <a:gd name="connsiteX9" fmla="*/ 181769 w 329849"/>
                <a:gd name="connsiteY9" fmla="*/ 63183 h 159226"/>
                <a:gd name="connsiteX10" fmla="*/ 237330 w 329849"/>
                <a:gd name="connsiteY10" fmla="*/ 35403 h 159226"/>
                <a:gd name="connsiteX11" fmla="*/ 320675 w 329849"/>
                <a:gd name="connsiteY11" fmla="*/ 2858 h 159226"/>
                <a:gd name="connsiteX0" fmla="*/ 332582 w 341756"/>
                <a:gd name="connsiteY0" fmla="*/ 2858 h 159226"/>
                <a:gd name="connsiteX1" fmla="*/ 0 w 341756"/>
                <a:gd name="connsiteY1" fmla="*/ 135414 h 159226"/>
                <a:gd name="connsiteX2" fmla="*/ 144463 w 341756"/>
                <a:gd name="connsiteY2" fmla="*/ 91758 h 159226"/>
                <a:gd name="connsiteX3" fmla="*/ 43657 w 341756"/>
                <a:gd name="connsiteY3" fmla="*/ 152083 h 159226"/>
                <a:gd name="connsiteX4" fmla="*/ 177007 w 341756"/>
                <a:gd name="connsiteY4" fmla="*/ 98108 h 159226"/>
                <a:gd name="connsiteX5" fmla="*/ 112713 w 341756"/>
                <a:gd name="connsiteY5" fmla="*/ 159226 h 159226"/>
                <a:gd name="connsiteX6" fmla="*/ 203201 w 341756"/>
                <a:gd name="connsiteY6" fmla="*/ 123507 h 159226"/>
                <a:gd name="connsiteX7" fmla="*/ 259557 w 341756"/>
                <a:gd name="connsiteY7" fmla="*/ 145733 h 159226"/>
                <a:gd name="connsiteX8" fmla="*/ 307182 w 341756"/>
                <a:gd name="connsiteY8" fmla="*/ 121921 h 159226"/>
                <a:gd name="connsiteX9" fmla="*/ 193676 w 341756"/>
                <a:gd name="connsiteY9" fmla="*/ 63183 h 159226"/>
                <a:gd name="connsiteX10" fmla="*/ 249237 w 341756"/>
                <a:gd name="connsiteY10" fmla="*/ 35403 h 159226"/>
                <a:gd name="connsiteX11" fmla="*/ 332582 w 341756"/>
                <a:gd name="connsiteY11" fmla="*/ 2858 h 159226"/>
                <a:gd name="connsiteX0" fmla="*/ 332582 w 341756"/>
                <a:gd name="connsiteY0" fmla="*/ 2858 h 159226"/>
                <a:gd name="connsiteX1" fmla="*/ 0 w 341756"/>
                <a:gd name="connsiteY1" fmla="*/ 135414 h 159226"/>
                <a:gd name="connsiteX2" fmla="*/ 144463 w 341756"/>
                <a:gd name="connsiteY2" fmla="*/ 91758 h 159226"/>
                <a:gd name="connsiteX3" fmla="*/ 43657 w 341756"/>
                <a:gd name="connsiteY3" fmla="*/ 152083 h 159226"/>
                <a:gd name="connsiteX4" fmla="*/ 177007 w 341756"/>
                <a:gd name="connsiteY4" fmla="*/ 98108 h 159226"/>
                <a:gd name="connsiteX5" fmla="*/ 112713 w 341756"/>
                <a:gd name="connsiteY5" fmla="*/ 159226 h 159226"/>
                <a:gd name="connsiteX6" fmla="*/ 203201 w 341756"/>
                <a:gd name="connsiteY6" fmla="*/ 123507 h 159226"/>
                <a:gd name="connsiteX7" fmla="*/ 259557 w 341756"/>
                <a:gd name="connsiteY7" fmla="*/ 145733 h 159226"/>
                <a:gd name="connsiteX8" fmla="*/ 307182 w 341756"/>
                <a:gd name="connsiteY8" fmla="*/ 121921 h 159226"/>
                <a:gd name="connsiteX9" fmla="*/ 193676 w 341756"/>
                <a:gd name="connsiteY9" fmla="*/ 63183 h 159226"/>
                <a:gd name="connsiteX10" fmla="*/ 249237 w 341756"/>
                <a:gd name="connsiteY10" fmla="*/ 35403 h 159226"/>
                <a:gd name="connsiteX11" fmla="*/ 332582 w 341756"/>
                <a:gd name="connsiteY11" fmla="*/ 2858 h 159226"/>
                <a:gd name="connsiteX0" fmla="*/ 332582 w 341756"/>
                <a:gd name="connsiteY0" fmla="*/ 2858 h 159226"/>
                <a:gd name="connsiteX1" fmla="*/ 0 w 341756"/>
                <a:gd name="connsiteY1" fmla="*/ 135414 h 159226"/>
                <a:gd name="connsiteX2" fmla="*/ 144463 w 341756"/>
                <a:gd name="connsiteY2" fmla="*/ 91758 h 159226"/>
                <a:gd name="connsiteX3" fmla="*/ 43657 w 341756"/>
                <a:gd name="connsiteY3" fmla="*/ 152083 h 159226"/>
                <a:gd name="connsiteX4" fmla="*/ 162720 w 341756"/>
                <a:gd name="connsiteY4" fmla="*/ 98108 h 159226"/>
                <a:gd name="connsiteX5" fmla="*/ 112713 w 341756"/>
                <a:gd name="connsiteY5" fmla="*/ 159226 h 159226"/>
                <a:gd name="connsiteX6" fmla="*/ 203201 w 341756"/>
                <a:gd name="connsiteY6" fmla="*/ 123507 h 159226"/>
                <a:gd name="connsiteX7" fmla="*/ 259557 w 341756"/>
                <a:gd name="connsiteY7" fmla="*/ 145733 h 159226"/>
                <a:gd name="connsiteX8" fmla="*/ 307182 w 341756"/>
                <a:gd name="connsiteY8" fmla="*/ 121921 h 159226"/>
                <a:gd name="connsiteX9" fmla="*/ 193676 w 341756"/>
                <a:gd name="connsiteY9" fmla="*/ 63183 h 159226"/>
                <a:gd name="connsiteX10" fmla="*/ 249237 w 341756"/>
                <a:gd name="connsiteY10" fmla="*/ 35403 h 159226"/>
                <a:gd name="connsiteX11" fmla="*/ 332582 w 341756"/>
                <a:gd name="connsiteY11" fmla="*/ 2858 h 159226"/>
                <a:gd name="connsiteX0" fmla="*/ 332582 w 341756"/>
                <a:gd name="connsiteY0" fmla="*/ 2858 h 159226"/>
                <a:gd name="connsiteX1" fmla="*/ 0 w 341756"/>
                <a:gd name="connsiteY1" fmla="*/ 135414 h 159226"/>
                <a:gd name="connsiteX2" fmla="*/ 144463 w 341756"/>
                <a:gd name="connsiteY2" fmla="*/ 91758 h 159226"/>
                <a:gd name="connsiteX3" fmla="*/ 43657 w 341756"/>
                <a:gd name="connsiteY3" fmla="*/ 152083 h 159226"/>
                <a:gd name="connsiteX4" fmla="*/ 169864 w 341756"/>
                <a:gd name="connsiteY4" fmla="*/ 102870 h 159226"/>
                <a:gd name="connsiteX5" fmla="*/ 112713 w 341756"/>
                <a:gd name="connsiteY5" fmla="*/ 159226 h 159226"/>
                <a:gd name="connsiteX6" fmla="*/ 203201 w 341756"/>
                <a:gd name="connsiteY6" fmla="*/ 123507 h 159226"/>
                <a:gd name="connsiteX7" fmla="*/ 259557 w 341756"/>
                <a:gd name="connsiteY7" fmla="*/ 145733 h 159226"/>
                <a:gd name="connsiteX8" fmla="*/ 307182 w 341756"/>
                <a:gd name="connsiteY8" fmla="*/ 121921 h 159226"/>
                <a:gd name="connsiteX9" fmla="*/ 193676 w 341756"/>
                <a:gd name="connsiteY9" fmla="*/ 63183 h 159226"/>
                <a:gd name="connsiteX10" fmla="*/ 249237 w 341756"/>
                <a:gd name="connsiteY10" fmla="*/ 35403 h 159226"/>
                <a:gd name="connsiteX11" fmla="*/ 332582 w 341756"/>
                <a:gd name="connsiteY11" fmla="*/ 2858 h 15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756" h="159226">
                  <a:moveTo>
                    <a:pt x="332582" y="2858"/>
                  </a:moveTo>
                  <a:cubicBezTo>
                    <a:pt x="301890" y="-16456"/>
                    <a:pt x="4498" y="104722"/>
                    <a:pt x="0" y="135414"/>
                  </a:cubicBezTo>
                  <a:cubicBezTo>
                    <a:pt x="18786" y="148644"/>
                    <a:pt x="132821" y="69003"/>
                    <a:pt x="144463" y="91758"/>
                  </a:cubicBezTo>
                  <a:cubicBezTo>
                    <a:pt x="145786" y="104722"/>
                    <a:pt x="47096" y="129594"/>
                    <a:pt x="43657" y="152083"/>
                  </a:cubicBezTo>
                  <a:cubicBezTo>
                    <a:pt x="60326" y="157904"/>
                    <a:pt x="160339" y="111337"/>
                    <a:pt x="169864" y="102870"/>
                  </a:cubicBezTo>
                  <a:cubicBezTo>
                    <a:pt x="176214" y="125625"/>
                    <a:pt x="96838" y="145997"/>
                    <a:pt x="112713" y="159226"/>
                  </a:cubicBezTo>
                  <a:cubicBezTo>
                    <a:pt x="150019" y="159226"/>
                    <a:pt x="168276" y="142557"/>
                    <a:pt x="203201" y="123507"/>
                  </a:cubicBezTo>
                  <a:lnTo>
                    <a:pt x="259557" y="145733"/>
                  </a:lnTo>
                  <a:lnTo>
                    <a:pt x="307182" y="121921"/>
                  </a:lnTo>
                  <a:lnTo>
                    <a:pt x="193676" y="63183"/>
                  </a:lnTo>
                  <a:cubicBezTo>
                    <a:pt x="187194" y="49557"/>
                    <a:pt x="226086" y="45457"/>
                    <a:pt x="249237" y="35403"/>
                  </a:cubicBezTo>
                  <a:cubicBezTo>
                    <a:pt x="272388" y="25349"/>
                    <a:pt x="372137" y="-10239"/>
                    <a:pt x="332582" y="2858"/>
                  </a:cubicBezTo>
                  <a:close/>
                </a:path>
              </a:pathLst>
            </a:custGeom>
            <a:solidFill>
              <a:srgbClr val="01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5064070" y="2162799"/>
              <a:ext cx="195474" cy="202576"/>
            </a:xfrm>
            <a:custGeom>
              <a:avLst/>
              <a:gdLst>
                <a:gd name="connsiteX0" fmla="*/ 111125 w 196850"/>
                <a:gd name="connsiteY0" fmla="*/ 0 h 228600"/>
                <a:gd name="connsiteX1" fmla="*/ 9525 w 196850"/>
                <a:gd name="connsiteY1" fmla="*/ 69850 h 228600"/>
                <a:gd name="connsiteX2" fmla="*/ 73025 w 196850"/>
                <a:gd name="connsiteY2" fmla="*/ 92075 h 228600"/>
                <a:gd name="connsiteX3" fmla="*/ 0 w 196850"/>
                <a:gd name="connsiteY3" fmla="*/ 146050 h 228600"/>
                <a:gd name="connsiteX4" fmla="*/ 95250 w 196850"/>
                <a:gd name="connsiteY4" fmla="*/ 117475 h 228600"/>
                <a:gd name="connsiteX5" fmla="*/ 190500 w 196850"/>
                <a:gd name="connsiteY5" fmla="*/ 228600 h 228600"/>
                <a:gd name="connsiteX6" fmla="*/ 196850 w 196850"/>
                <a:gd name="connsiteY6" fmla="*/ 146050 h 228600"/>
                <a:gd name="connsiteX7" fmla="*/ 127000 w 196850"/>
                <a:gd name="connsiteY7" fmla="*/ 95250 h 228600"/>
                <a:gd name="connsiteX8" fmla="*/ 158750 w 196850"/>
                <a:gd name="connsiteY8" fmla="*/ 66675 h 228600"/>
                <a:gd name="connsiteX9" fmla="*/ 98425 w 196850"/>
                <a:gd name="connsiteY9" fmla="*/ 63500 h 228600"/>
                <a:gd name="connsiteX10" fmla="*/ 76200 w 196850"/>
                <a:gd name="connsiteY10" fmla="*/ 63500 h 228600"/>
                <a:gd name="connsiteX11" fmla="*/ 111125 w 196850"/>
                <a:gd name="connsiteY11" fmla="*/ 0 h 228600"/>
                <a:gd name="connsiteX0" fmla="*/ 114311 w 200036"/>
                <a:gd name="connsiteY0" fmla="*/ 0 h 228600"/>
                <a:gd name="connsiteX1" fmla="*/ 12711 w 200036"/>
                <a:gd name="connsiteY1" fmla="*/ 69850 h 228600"/>
                <a:gd name="connsiteX2" fmla="*/ 76211 w 200036"/>
                <a:gd name="connsiteY2" fmla="*/ 92075 h 228600"/>
                <a:gd name="connsiteX3" fmla="*/ 3186 w 200036"/>
                <a:gd name="connsiteY3" fmla="*/ 146050 h 228600"/>
                <a:gd name="connsiteX4" fmla="*/ 98436 w 200036"/>
                <a:gd name="connsiteY4" fmla="*/ 117475 h 228600"/>
                <a:gd name="connsiteX5" fmla="*/ 193686 w 200036"/>
                <a:gd name="connsiteY5" fmla="*/ 228600 h 228600"/>
                <a:gd name="connsiteX6" fmla="*/ 200036 w 200036"/>
                <a:gd name="connsiteY6" fmla="*/ 146050 h 228600"/>
                <a:gd name="connsiteX7" fmla="*/ 130186 w 200036"/>
                <a:gd name="connsiteY7" fmla="*/ 95250 h 228600"/>
                <a:gd name="connsiteX8" fmla="*/ 161936 w 200036"/>
                <a:gd name="connsiteY8" fmla="*/ 66675 h 228600"/>
                <a:gd name="connsiteX9" fmla="*/ 101611 w 200036"/>
                <a:gd name="connsiteY9" fmla="*/ 63500 h 228600"/>
                <a:gd name="connsiteX10" fmla="*/ 79386 w 200036"/>
                <a:gd name="connsiteY10" fmla="*/ 63500 h 228600"/>
                <a:gd name="connsiteX11" fmla="*/ 114311 w 200036"/>
                <a:gd name="connsiteY11" fmla="*/ 0 h 228600"/>
                <a:gd name="connsiteX0" fmla="*/ 114311 w 200036"/>
                <a:gd name="connsiteY0" fmla="*/ 0 h 228600"/>
                <a:gd name="connsiteX1" fmla="*/ 12711 w 200036"/>
                <a:gd name="connsiteY1" fmla="*/ 69850 h 228600"/>
                <a:gd name="connsiteX2" fmla="*/ 76211 w 200036"/>
                <a:gd name="connsiteY2" fmla="*/ 92075 h 228600"/>
                <a:gd name="connsiteX3" fmla="*/ 3186 w 200036"/>
                <a:gd name="connsiteY3" fmla="*/ 146050 h 228600"/>
                <a:gd name="connsiteX4" fmla="*/ 98436 w 200036"/>
                <a:gd name="connsiteY4" fmla="*/ 117475 h 228600"/>
                <a:gd name="connsiteX5" fmla="*/ 193686 w 200036"/>
                <a:gd name="connsiteY5" fmla="*/ 228600 h 228600"/>
                <a:gd name="connsiteX6" fmla="*/ 200036 w 200036"/>
                <a:gd name="connsiteY6" fmla="*/ 146050 h 228600"/>
                <a:gd name="connsiteX7" fmla="*/ 130186 w 200036"/>
                <a:gd name="connsiteY7" fmla="*/ 95250 h 228600"/>
                <a:gd name="connsiteX8" fmla="*/ 161936 w 200036"/>
                <a:gd name="connsiteY8" fmla="*/ 66675 h 228600"/>
                <a:gd name="connsiteX9" fmla="*/ 101611 w 200036"/>
                <a:gd name="connsiteY9" fmla="*/ 63500 h 228600"/>
                <a:gd name="connsiteX10" fmla="*/ 79386 w 200036"/>
                <a:gd name="connsiteY10" fmla="*/ 63500 h 228600"/>
                <a:gd name="connsiteX11" fmla="*/ 114311 w 200036"/>
                <a:gd name="connsiteY11" fmla="*/ 0 h 228600"/>
                <a:gd name="connsiteX0" fmla="*/ 114311 w 200036"/>
                <a:gd name="connsiteY0" fmla="*/ 0 h 228600"/>
                <a:gd name="connsiteX1" fmla="*/ 12711 w 200036"/>
                <a:gd name="connsiteY1" fmla="*/ 69850 h 228600"/>
                <a:gd name="connsiteX2" fmla="*/ 76211 w 200036"/>
                <a:gd name="connsiteY2" fmla="*/ 92075 h 228600"/>
                <a:gd name="connsiteX3" fmla="*/ 3186 w 200036"/>
                <a:gd name="connsiteY3" fmla="*/ 146050 h 228600"/>
                <a:gd name="connsiteX4" fmla="*/ 98436 w 200036"/>
                <a:gd name="connsiteY4" fmla="*/ 117475 h 228600"/>
                <a:gd name="connsiteX5" fmla="*/ 193686 w 200036"/>
                <a:gd name="connsiteY5" fmla="*/ 228600 h 228600"/>
                <a:gd name="connsiteX6" fmla="*/ 200036 w 200036"/>
                <a:gd name="connsiteY6" fmla="*/ 146050 h 228600"/>
                <a:gd name="connsiteX7" fmla="*/ 130186 w 200036"/>
                <a:gd name="connsiteY7" fmla="*/ 95250 h 228600"/>
                <a:gd name="connsiteX8" fmla="*/ 161936 w 200036"/>
                <a:gd name="connsiteY8" fmla="*/ 66675 h 228600"/>
                <a:gd name="connsiteX9" fmla="*/ 96849 w 200036"/>
                <a:gd name="connsiteY9" fmla="*/ 70644 h 228600"/>
                <a:gd name="connsiteX10" fmla="*/ 79386 w 200036"/>
                <a:gd name="connsiteY10" fmla="*/ 63500 h 228600"/>
                <a:gd name="connsiteX11" fmla="*/ 114311 w 200036"/>
                <a:gd name="connsiteY11" fmla="*/ 0 h 228600"/>
                <a:gd name="connsiteX0" fmla="*/ 114311 w 200036"/>
                <a:gd name="connsiteY0" fmla="*/ 0 h 228600"/>
                <a:gd name="connsiteX1" fmla="*/ 12711 w 200036"/>
                <a:gd name="connsiteY1" fmla="*/ 69850 h 228600"/>
                <a:gd name="connsiteX2" fmla="*/ 76211 w 200036"/>
                <a:gd name="connsiteY2" fmla="*/ 92075 h 228600"/>
                <a:gd name="connsiteX3" fmla="*/ 3186 w 200036"/>
                <a:gd name="connsiteY3" fmla="*/ 146050 h 228600"/>
                <a:gd name="connsiteX4" fmla="*/ 98436 w 200036"/>
                <a:gd name="connsiteY4" fmla="*/ 117475 h 228600"/>
                <a:gd name="connsiteX5" fmla="*/ 193686 w 200036"/>
                <a:gd name="connsiteY5" fmla="*/ 228600 h 228600"/>
                <a:gd name="connsiteX6" fmla="*/ 200036 w 200036"/>
                <a:gd name="connsiteY6" fmla="*/ 146050 h 228600"/>
                <a:gd name="connsiteX7" fmla="*/ 130186 w 200036"/>
                <a:gd name="connsiteY7" fmla="*/ 95250 h 228600"/>
                <a:gd name="connsiteX8" fmla="*/ 161936 w 200036"/>
                <a:gd name="connsiteY8" fmla="*/ 66675 h 228600"/>
                <a:gd name="connsiteX9" fmla="*/ 96849 w 200036"/>
                <a:gd name="connsiteY9" fmla="*/ 70644 h 228600"/>
                <a:gd name="connsiteX10" fmla="*/ 79386 w 200036"/>
                <a:gd name="connsiteY10" fmla="*/ 63500 h 228600"/>
                <a:gd name="connsiteX11" fmla="*/ 114311 w 200036"/>
                <a:gd name="connsiteY11" fmla="*/ 0 h 228600"/>
                <a:gd name="connsiteX0" fmla="*/ 114311 w 200036"/>
                <a:gd name="connsiteY0" fmla="*/ 0 h 228600"/>
                <a:gd name="connsiteX1" fmla="*/ 12711 w 200036"/>
                <a:gd name="connsiteY1" fmla="*/ 69850 h 228600"/>
                <a:gd name="connsiteX2" fmla="*/ 76211 w 200036"/>
                <a:gd name="connsiteY2" fmla="*/ 92075 h 228600"/>
                <a:gd name="connsiteX3" fmla="*/ 3186 w 200036"/>
                <a:gd name="connsiteY3" fmla="*/ 146050 h 228600"/>
                <a:gd name="connsiteX4" fmla="*/ 98436 w 200036"/>
                <a:gd name="connsiteY4" fmla="*/ 117475 h 228600"/>
                <a:gd name="connsiteX5" fmla="*/ 193686 w 200036"/>
                <a:gd name="connsiteY5" fmla="*/ 228600 h 228600"/>
                <a:gd name="connsiteX6" fmla="*/ 200036 w 200036"/>
                <a:gd name="connsiteY6" fmla="*/ 146050 h 228600"/>
                <a:gd name="connsiteX7" fmla="*/ 130186 w 200036"/>
                <a:gd name="connsiteY7" fmla="*/ 95250 h 228600"/>
                <a:gd name="connsiteX8" fmla="*/ 161936 w 200036"/>
                <a:gd name="connsiteY8" fmla="*/ 66675 h 228600"/>
                <a:gd name="connsiteX9" fmla="*/ 96849 w 200036"/>
                <a:gd name="connsiteY9" fmla="*/ 70644 h 228600"/>
                <a:gd name="connsiteX10" fmla="*/ 79386 w 200036"/>
                <a:gd name="connsiteY10" fmla="*/ 63500 h 228600"/>
                <a:gd name="connsiteX11" fmla="*/ 114311 w 200036"/>
                <a:gd name="connsiteY11" fmla="*/ 0 h 228600"/>
                <a:gd name="connsiteX0" fmla="*/ 114311 w 200036"/>
                <a:gd name="connsiteY0" fmla="*/ 0 h 228600"/>
                <a:gd name="connsiteX1" fmla="*/ 12711 w 200036"/>
                <a:gd name="connsiteY1" fmla="*/ 69850 h 228600"/>
                <a:gd name="connsiteX2" fmla="*/ 76211 w 200036"/>
                <a:gd name="connsiteY2" fmla="*/ 92075 h 228600"/>
                <a:gd name="connsiteX3" fmla="*/ 3186 w 200036"/>
                <a:gd name="connsiteY3" fmla="*/ 146050 h 228600"/>
                <a:gd name="connsiteX4" fmla="*/ 98436 w 200036"/>
                <a:gd name="connsiteY4" fmla="*/ 117475 h 228600"/>
                <a:gd name="connsiteX5" fmla="*/ 193686 w 200036"/>
                <a:gd name="connsiteY5" fmla="*/ 228600 h 228600"/>
                <a:gd name="connsiteX6" fmla="*/ 200036 w 200036"/>
                <a:gd name="connsiteY6" fmla="*/ 146050 h 228600"/>
                <a:gd name="connsiteX7" fmla="*/ 130186 w 200036"/>
                <a:gd name="connsiteY7" fmla="*/ 95250 h 228600"/>
                <a:gd name="connsiteX8" fmla="*/ 161936 w 200036"/>
                <a:gd name="connsiteY8" fmla="*/ 66675 h 228600"/>
                <a:gd name="connsiteX9" fmla="*/ 96849 w 200036"/>
                <a:gd name="connsiteY9" fmla="*/ 70644 h 228600"/>
                <a:gd name="connsiteX10" fmla="*/ 79386 w 200036"/>
                <a:gd name="connsiteY10" fmla="*/ 63500 h 228600"/>
                <a:gd name="connsiteX11" fmla="*/ 114311 w 200036"/>
                <a:gd name="connsiteY11" fmla="*/ 0 h 228600"/>
                <a:gd name="connsiteX0" fmla="*/ 114311 w 201408"/>
                <a:gd name="connsiteY0" fmla="*/ 0 h 228600"/>
                <a:gd name="connsiteX1" fmla="*/ 12711 w 201408"/>
                <a:gd name="connsiteY1" fmla="*/ 69850 h 228600"/>
                <a:gd name="connsiteX2" fmla="*/ 76211 w 201408"/>
                <a:gd name="connsiteY2" fmla="*/ 92075 h 228600"/>
                <a:gd name="connsiteX3" fmla="*/ 3186 w 201408"/>
                <a:gd name="connsiteY3" fmla="*/ 146050 h 228600"/>
                <a:gd name="connsiteX4" fmla="*/ 98436 w 201408"/>
                <a:gd name="connsiteY4" fmla="*/ 117475 h 228600"/>
                <a:gd name="connsiteX5" fmla="*/ 193686 w 201408"/>
                <a:gd name="connsiteY5" fmla="*/ 228600 h 228600"/>
                <a:gd name="connsiteX6" fmla="*/ 200036 w 201408"/>
                <a:gd name="connsiteY6" fmla="*/ 146050 h 228600"/>
                <a:gd name="connsiteX7" fmla="*/ 130186 w 201408"/>
                <a:gd name="connsiteY7" fmla="*/ 95250 h 228600"/>
                <a:gd name="connsiteX8" fmla="*/ 161936 w 201408"/>
                <a:gd name="connsiteY8" fmla="*/ 66675 h 228600"/>
                <a:gd name="connsiteX9" fmla="*/ 96849 w 201408"/>
                <a:gd name="connsiteY9" fmla="*/ 70644 h 228600"/>
                <a:gd name="connsiteX10" fmla="*/ 79386 w 201408"/>
                <a:gd name="connsiteY10" fmla="*/ 63500 h 228600"/>
                <a:gd name="connsiteX11" fmla="*/ 114311 w 201408"/>
                <a:gd name="connsiteY11" fmla="*/ 0 h 228600"/>
                <a:gd name="connsiteX0" fmla="*/ 114311 w 201408"/>
                <a:gd name="connsiteY0" fmla="*/ 0 h 228600"/>
                <a:gd name="connsiteX1" fmla="*/ 12711 w 201408"/>
                <a:gd name="connsiteY1" fmla="*/ 69850 h 228600"/>
                <a:gd name="connsiteX2" fmla="*/ 76211 w 201408"/>
                <a:gd name="connsiteY2" fmla="*/ 92075 h 228600"/>
                <a:gd name="connsiteX3" fmla="*/ 3186 w 201408"/>
                <a:gd name="connsiteY3" fmla="*/ 146050 h 228600"/>
                <a:gd name="connsiteX4" fmla="*/ 98436 w 201408"/>
                <a:gd name="connsiteY4" fmla="*/ 117475 h 228600"/>
                <a:gd name="connsiteX5" fmla="*/ 193686 w 201408"/>
                <a:gd name="connsiteY5" fmla="*/ 228600 h 228600"/>
                <a:gd name="connsiteX6" fmla="*/ 200036 w 201408"/>
                <a:gd name="connsiteY6" fmla="*/ 146050 h 228600"/>
                <a:gd name="connsiteX7" fmla="*/ 130186 w 201408"/>
                <a:gd name="connsiteY7" fmla="*/ 95250 h 228600"/>
                <a:gd name="connsiteX8" fmla="*/ 161936 w 201408"/>
                <a:gd name="connsiteY8" fmla="*/ 66675 h 228600"/>
                <a:gd name="connsiteX9" fmla="*/ 96849 w 201408"/>
                <a:gd name="connsiteY9" fmla="*/ 80169 h 228600"/>
                <a:gd name="connsiteX10" fmla="*/ 79386 w 201408"/>
                <a:gd name="connsiteY10" fmla="*/ 63500 h 228600"/>
                <a:gd name="connsiteX11" fmla="*/ 114311 w 201408"/>
                <a:gd name="connsiteY11" fmla="*/ 0 h 228600"/>
                <a:gd name="connsiteX0" fmla="*/ 114311 w 201408"/>
                <a:gd name="connsiteY0" fmla="*/ 0 h 228600"/>
                <a:gd name="connsiteX1" fmla="*/ 12711 w 201408"/>
                <a:gd name="connsiteY1" fmla="*/ 69850 h 228600"/>
                <a:gd name="connsiteX2" fmla="*/ 76211 w 201408"/>
                <a:gd name="connsiteY2" fmla="*/ 92075 h 228600"/>
                <a:gd name="connsiteX3" fmla="*/ 3186 w 201408"/>
                <a:gd name="connsiteY3" fmla="*/ 146050 h 228600"/>
                <a:gd name="connsiteX4" fmla="*/ 91292 w 201408"/>
                <a:gd name="connsiteY4" fmla="*/ 110331 h 228600"/>
                <a:gd name="connsiteX5" fmla="*/ 193686 w 201408"/>
                <a:gd name="connsiteY5" fmla="*/ 228600 h 228600"/>
                <a:gd name="connsiteX6" fmla="*/ 200036 w 201408"/>
                <a:gd name="connsiteY6" fmla="*/ 146050 h 228600"/>
                <a:gd name="connsiteX7" fmla="*/ 130186 w 201408"/>
                <a:gd name="connsiteY7" fmla="*/ 95250 h 228600"/>
                <a:gd name="connsiteX8" fmla="*/ 161936 w 201408"/>
                <a:gd name="connsiteY8" fmla="*/ 66675 h 228600"/>
                <a:gd name="connsiteX9" fmla="*/ 96849 w 201408"/>
                <a:gd name="connsiteY9" fmla="*/ 80169 h 228600"/>
                <a:gd name="connsiteX10" fmla="*/ 79386 w 201408"/>
                <a:gd name="connsiteY10" fmla="*/ 63500 h 228600"/>
                <a:gd name="connsiteX11" fmla="*/ 114311 w 201408"/>
                <a:gd name="connsiteY11" fmla="*/ 0 h 228600"/>
                <a:gd name="connsiteX0" fmla="*/ 114614 w 201711"/>
                <a:gd name="connsiteY0" fmla="*/ 0 h 228600"/>
                <a:gd name="connsiteX1" fmla="*/ 13014 w 201711"/>
                <a:gd name="connsiteY1" fmla="*/ 69850 h 228600"/>
                <a:gd name="connsiteX2" fmla="*/ 69370 w 201711"/>
                <a:gd name="connsiteY2" fmla="*/ 94456 h 228600"/>
                <a:gd name="connsiteX3" fmla="*/ 3489 w 201711"/>
                <a:gd name="connsiteY3" fmla="*/ 146050 h 228600"/>
                <a:gd name="connsiteX4" fmla="*/ 91595 w 201711"/>
                <a:gd name="connsiteY4" fmla="*/ 110331 h 228600"/>
                <a:gd name="connsiteX5" fmla="*/ 193989 w 201711"/>
                <a:gd name="connsiteY5" fmla="*/ 228600 h 228600"/>
                <a:gd name="connsiteX6" fmla="*/ 200339 w 201711"/>
                <a:gd name="connsiteY6" fmla="*/ 146050 h 228600"/>
                <a:gd name="connsiteX7" fmla="*/ 130489 w 201711"/>
                <a:gd name="connsiteY7" fmla="*/ 95250 h 228600"/>
                <a:gd name="connsiteX8" fmla="*/ 162239 w 201711"/>
                <a:gd name="connsiteY8" fmla="*/ 66675 h 228600"/>
                <a:gd name="connsiteX9" fmla="*/ 97152 w 201711"/>
                <a:gd name="connsiteY9" fmla="*/ 80169 h 228600"/>
                <a:gd name="connsiteX10" fmla="*/ 79689 w 201711"/>
                <a:gd name="connsiteY10" fmla="*/ 63500 h 228600"/>
                <a:gd name="connsiteX11" fmla="*/ 114614 w 201711"/>
                <a:gd name="connsiteY11" fmla="*/ 0 h 228600"/>
                <a:gd name="connsiteX0" fmla="*/ 101637 w 188734"/>
                <a:gd name="connsiteY0" fmla="*/ 0 h 228600"/>
                <a:gd name="connsiteX1" fmla="*/ 37 w 188734"/>
                <a:gd name="connsiteY1" fmla="*/ 69850 h 228600"/>
                <a:gd name="connsiteX2" fmla="*/ 56393 w 188734"/>
                <a:gd name="connsiteY2" fmla="*/ 94456 h 228600"/>
                <a:gd name="connsiteX3" fmla="*/ 33374 w 188734"/>
                <a:gd name="connsiteY3" fmla="*/ 124618 h 228600"/>
                <a:gd name="connsiteX4" fmla="*/ 78618 w 188734"/>
                <a:gd name="connsiteY4" fmla="*/ 110331 h 228600"/>
                <a:gd name="connsiteX5" fmla="*/ 181012 w 188734"/>
                <a:gd name="connsiteY5" fmla="*/ 228600 h 228600"/>
                <a:gd name="connsiteX6" fmla="*/ 187362 w 188734"/>
                <a:gd name="connsiteY6" fmla="*/ 146050 h 228600"/>
                <a:gd name="connsiteX7" fmla="*/ 117512 w 188734"/>
                <a:gd name="connsiteY7" fmla="*/ 95250 h 228600"/>
                <a:gd name="connsiteX8" fmla="*/ 149262 w 188734"/>
                <a:gd name="connsiteY8" fmla="*/ 66675 h 228600"/>
                <a:gd name="connsiteX9" fmla="*/ 84175 w 188734"/>
                <a:gd name="connsiteY9" fmla="*/ 80169 h 228600"/>
                <a:gd name="connsiteX10" fmla="*/ 66712 w 188734"/>
                <a:gd name="connsiteY10" fmla="*/ 63500 h 228600"/>
                <a:gd name="connsiteX11" fmla="*/ 101637 w 188734"/>
                <a:gd name="connsiteY11" fmla="*/ 0 h 228600"/>
                <a:gd name="connsiteX0" fmla="*/ 101637 w 188734"/>
                <a:gd name="connsiteY0" fmla="*/ 0 h 228600"/>
                <a:gd name="connsiteX1" fmla="*/ 37 w 188734"/>
                <a:gd name="connsiteY1" fmla="*/ 69850 h 228600"/>
                <a:gd name="connsiteX2" fmla="*/ 56393 w 188734"/>
                <a:gd name="connsiteY2" fmla="*/ 94456 h 228600"/>
                <a:gd name="connsiteX3" fmla="*/ 33374 w 188734"/>
                <a:gd name="connsiteY3" fmla="*/ 124618 h 228600"/>
                <a:gd name="connsiteX4" fmla="*/ 66712 w 188734"/>
                <a:gd name="connsiteY4" fmla="*/ 119856 h 228600"/>
                <a:gd name="connsiteX5" fmla="*/ 181012 w 188734"/>
                <a:gd name="connsiteY5" fmla="*/ 228600 h 228600"/>
                <a:gd name="connsiteX6" fmla="*/ 187362 w 188734"/>
                <a:gd name="connsiteY6" fmla="*/ 146050 h 228600"/>
                <a:gd name="connsiteX7" fmla="*/ 117512 w 188734"/>
                <a:gd name="connsiteY7" fmla="*/ 95250 h 228600"/>
                <a:gd name="connsiteX8" fmla="*/ 149262 w 188734"/>
                <a:gd name="connsiteY8" fmla="*/ 66675 h 228600"/>
                <a:gd name="connsiteX9" fmla="*/ 84175 w 188734"/>
                <a:gd name="connsiteY9" fmla="*/ 80169 h 228600"/>
                <a:gd name="connsiteX10" fmla="*/ 66712 w 188734"/>
                <a:gd name="connsiteY10" fmla="*/ 63500 h 228600"/>
                <a:gd name="connsiteX11" fmla="*/ 101637 w 188734"/>
                <a:gd name="connsiteY11" fmla="*/ 0 h 228600"/>
                <a:gd name="connsiteX0" fmla="*/ 101637 w 188734"/>
                <a:gd name="connsiteY0" fmla="*/ 0 h 228600"/>
                <a:gd name="connsiteX1" fmla="*/ 37 w 188734"/>
                <a:gd name="connsiteY1" fmla="*/ 69850 h 228600"/>
                <a:gd name="connsiteX2" fmla="*/ 46868 w 188734"/>
                <a:gd name="connsiteY2" fmla="*/ 99218 h 228600"/>
                <a:gd name="connsiteX3" fmla="*/ 33374 w 188734"/>
                <a:gd name="connsiteY3" fmla="*/ 124618 h 228600"/>
                <a:gd name="connsiteX4" fmla="*/ 66712 w 188734"/>
                <a:gd name="connsiteY4" fmla="*/ 119856 h 228600"/>
                <a:gd name="connsiteX5" fmla="*/ 181012 w 188734"/>
                <a:gd name="connsiteY5" fmla="*/ 228600 h 228600"/>
                <a:gd name="connsiteX6" fmla="*/ 187362 w 188734"/>
                <a:gd name="connsiteY6" fmla="*/ 146050 h 228600"/>
                <a:gd name="connsiteX7" fmla="*/ 117512 w 188734"/>
                <a:gd name="connsiteY7" fmla="*/ 95250 h 228600"/>
                <a:gd name="connsiteX8" fmla="*/ 149262 w 188734"/>
                <a:gd name="connsiteY8" fmla="*/ 66675 h 228600"/>
                <a:gd name="connsiteX9" fmla="*/ 84175 w 188734"/>
                <a:gd name="connsiteY9" fmla="*/ 80169 h 228600"/>
                <a:gd name="connsiteX10" fmla="*/ 66712 w 188734"/>
                <a:gd name="connsiteY10" fmla="*/ 63500 h 228600"/>
                <a:gd name="connsiteX11" fmla="*/ 101637 w 188734"/>
                <a:gd name="connsiteY11" fmla="*/ 0 h 228600"/>
                <a:gd name="connsiteX0" fmla="*/ 73085 w 188757"/>
                <a:gd name="connsiteY0" fmla="*/ 0 h 202406"/>
                <a:gd name="connsiteX1" fmla="*/ 60 w 188757"/>
                <a:gd name="connsiteY1" fmla="*/ 43656 h 202406"/>
                <a:gd name="connsiteX2" fmla="*/ 46891 w 188757"/>
                <a:gd name="connsiteY2" fmla="*/ 73024 h 202406"/>
                <a:gd name="connsiteX3" fmla="*/ 33397 w 188757"/>
                <a:gd name="connsiteY3" fmla="*/ 98424 h 202406"/>
                <a:gd name="connsiteX4" fmla="*/ 66735 w 188757"/>
                <a:gd name="connsiteY4" fmla="*/ 93662 h 202406"/>
                <a:gd name="connsiteX5" fmla="*/ 181035 w 188757"/>
                <a:gd name="connsiteY5" fmla="*/ 202406 h 202406"/>
                <a:gd name="connsiteX6" fmla="*/ 187385 w 188757"/>
                <a:gd name="connsiteY6" fmla="*/ 119856 h 202406"/>
                <a:gd name="connsiteX7" fmla="*/ 117535 w 188757"/>
                <a:gd name="connsiteY7" fmla="*/ 69056 h 202406"/>
                <a:gd name="connsiteX8" fmla="*/ 149285 w 188757"/>
                <a:gd name="connsiteY8" fmla="*/ 40481 h 202406"/>
                <a:gd name="connsiteX9" fmla="*/ 84198 w 188757"/>
                <a:gd name="connsiteY9" fmla="*/ 53975 h 202406"/>
                <a:gd name="connsiteX10" fmla="*/ 66735 w 188757"/>
                <a:gd name="connsiteY10" fmla="*/ 37306 h 202406"/>
                <a:gd name="connsiteX11" fmla="*/ 73085 w 188757"/>
                <a:gd name="connsiteY11" fmla="*/ 0 h 202406"/>
                <a:gd name="connsiteX0" fmla="*/ 73080 w 188752"/>
                <a:gd name="connsiteY0" fmla="*/ 170 h 202576"/>
                <a:gd name="connsiteX1" fmla="*/ 55 w 188752"/>
                <a:gd name="connsiteY1" fmla="*/ 43826 h 202576"/>
                <a:gd name="connsiteX2" fmla="*/ 46886 w 188752"/>
                <a:gd name="connsiteY2" fmla="*/ 73194 h 202576"/>
                <a:gd name="connsiteX3" fmla="*/ 33392 w 188752"/>
                <a:gd name="connsiteY3" fmla="*/ 98594 h 202576"/>
                <a:gd name="connsiteX4" fmla="*/ 66730 w 188752"/>
                <a:gd name="connsiteY4" fmla="*/ 93832 h 202576"/>
                <a:gd name="connsiteX5" fmla="*/ 181030 w 188752"/>
                <a:gd name="connsiteY5" fmla="*/ 202576 h 202576"/>
                <a:gd name="connsiteX6" fmla="*/ 187380 w 188752"/>
                <a:gd name="connsiteY6" fmla="*/ 120026 h 202576"/>
                <a:gd name="connsiteX7" fmla="*/ 117530 w 188752"/>
                <a:gd name="connsiteY7" fmla="*/ 69226 h 202576"/>
                <a:gd name="connsiteX8" fmla="*/ 149280 w 188752"/>
                <a:gd name="connsiteY8" fmla="*/ 40651 h 202576"/>
                <a:gd name="connsiteX9" fmla="*/ 84193 w 188752"/>
                <a:gd name="connsiteY9" fmla="*/ 54145 h 202576"/>
                <a:gd name="connsiteX10" fmla="*/ 66730 w 188752"/>
                <a:gd name="connsiteY10" fmla="*/ 37476 h 202576"/>
                <a:gd name="connsiteX11" fmla="*/ 73080 w 188752"/>
                <a:gd name="connsiteY11" fmla="*/ 170 h 202576"/>
                <a:gd name="connsiteX0" fmla="*/ 73080 w 188752"/>
                <a:gd name="connsiteY0" fmla="*/ 170 h 202576"/>
                <a:gd name="connsiteX1" fmla="*/ 55 w 188752"/>
                <a:gd name="connsiteY1" fmla="*/ 43826 h 202576"/>
                <a:gd name="connsiteX2" fmla="*/ 46886 w 188752"/>
                <a:gd name="connsiteY2" fmla="*/ 73194 h 202576"/>
                <a:gd name="connsiteX3" fmla="*/ 33392 w 188752"/>
                <a:gd name="connsiteY3" fmla="*/ 98594 h 202576"/>
                <a:gd name="connsiteX4" fmla="*/ 66730 w 188752"/>
                <a:gd name="connsiteY4" fmla="*/ 93832 h 202576"/>
                <a:gd name="connsiteX5" fmla="*/ 181030 w 188752"/>
                <a:gd name="connsiteY5" fmla="*/ 202576 h 202576"/>
                <a:gd name="connsiteX6" fmla="*/ 187380 w 188752"/>
                <a:gd name="connsiteY6" fmla="*/ 120026 h 202576"/>
                <a:gd name="connsiteX7" fmla="*/ 117530 w 188752"/>
                <a:gd name="connsiteY7" fmla="*/ 69226 h 202576"/>
                <a:gd name="connsiteX8" fmla="*/ 127849 w 188752"/>
                <a:gd name="connsiteY8" fmla="*/ 43033 h 202576"/>
                <a:gd name="connsiteX9" fmla="*/ 84193 w 188752"/>
                <a:gd name="connsiteY9" fmla="*/ 54145 h 202576"/>
                <a:gd name="connsiteX10" fmla="*/ 66730 w 188752"/>
                <a:gd name="connsiteY10" fmla="*/ 37476 h 202576"/>
                <a:gd name="connsiteX11" fmla="*/ 73080 w 188752"/>
                <a:gd name="connsiteY11" fmla="*/ 170 h 202576"/>
                <a:gd name="connsiteX0" fmla="*/ 73080 w 195474"/>
                <a:gd name="connsiteY0" fmla="*/ 170 h 202576"/>
                <a:gd name="connsiteX1" fmla="*/ 55 w 195474"/>
                <a:gd name="connsiteY1" fmla="*/ 43826 h 202576"/>
                <a:gd name="connsiteX2" fmla="*/ 46886 w 195474"/>
                <a:gd name="connsiteY2" fmla="*/ 73194 h 202576"/>
                <a:gd name="connsiteX3" fmla="*/ 33392 w 195474"/>
                <a:gd name="connsiteY3" fmla="*/ 98594 h 202576"/>
                <a:gd name="connsiteX4" fmla="*/ 66730 w 195474"/>
                <a:gd name="connsiteY4" fmla="*/ 93832 h 202576"/>
                <a:gd name="connsiteX5" fmla="*/ 181030 w 195474"/>
                <a:gd name="connsiteY5" fmla="*/ 202576 h 202576"/>
                <a:gd name="connsiteX6" fmla="*/ 187380 w 195474"/>
                <a:gd name="connsiteY6" fmla="*/ 120026 h 202576"/>
                <a:gd name="connsiteX7" fmla="*/ 117530 w 195474"/>
                <a:gd name="connsiteY7" fmla="*/ 69226 h 202576"/>
                <a:gd name="connsiteX8" fmla="*/ 127849 w 195474"/>
                <a:gd name="connsiteY8" fmla="*/ 43033 h 202576"/>
                <a:gd name="connsiteX9" fmla="*/ 84193 w 195474"/>
                <a:gd name="connsiteY9" fmla="*/ 54145 h 202576"/>
                <a:gd name="connsiteX10" fmla="*/ 66730 w 195474"/>
                <a:gd name="connsiteY10" fmla="*/ 37476 h 202576"/>
                <a:gd name="connsiteX11" fmla="*/ 73080 w 195474"/>
                <a:gd name="connsiteY11" fmla="*/ 170 h 20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474" h="202576">
                  <a:moveTo>
                    <a:pt x="73080" y="170"/>
                  </a:moveTo>
                  <a:cubicBezTo>
                    <a:pt x="43975" y="-2740"/>
                    <a:pt x="-1796" y="32449"/>
                    <a:pt x="55" y="43826"/>
                  </a:cubicBezTo>
                  <a:lnTo>
                    <a:pt x="46886" y="73194"/>
                  </a:lnTo>
                  <a:cubicBezTo>
                    <a:pt x="22544" y="91186"/>
                    <a:pt x="14872" y="78221"/>
                    <a:pt x="33392" y="98594"/>
                  </a:cubicBezTo>
                  <a:lnTo>
                    <a:pt x="66730" y="93832"/>
                  </a:lnTo>
                  <a:lnTo>
                    <a:pt x="181030" y="202576"/>
                  </a:lnTo>
                  <a:cubicBezTo>
                    <a:pt x="195053" y="189346"/>
                    <a:pt x="201932" y="147543"/>
                    <a:pt x="187380" y="120026"/>
                  </a:cubicBezTo>
                  <a:lnTo>
                    <a:pt x="117530" y="69226"/>
                  </a:lnTo>
                  <a:lnTo>
                    <a:pt x="127849" y="43033"/>
                  </a:lnTo>
                  <a:cubicBezTo>
                    <a:pt x="124410" y="22925"/>
                    <a:pt x="104301" y="55203"/>
                    <a:pt x="84193" y="54145"/>
                  </a:cubicBezTo>
                  <a:lnTo>
                    <a:pt x="66730" y="37476"/>
                  </a:lnTo>
                  <a:cubicBezTo>
                    <a:pt x="42653" y="25834"/>
                    <a:pt x="94776" y="26099"/>
                    <a:pt x="73080" y="170"/>
                  </a:cubicBezTo>
                  <a:close/>
                </a:path>
              </a:pathLst>
            </a:custGeom>
            <a:solidFill>
              <a:srgbClr val="01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5603323" y="2162175"/>
              <a:ext cx="286301" cy="196850"/>
            </a:xfrm>
            <a:custGeom>
              <a:avLst/>
              <a:gdLst>
                <a:gd name="connsiteX0" fmla="*/ 0 w 285750"/>
                <a:gd name="connsiteY0" fmla="*/ 73025 h 196850"/>
                <a:gd name="connsiteX1" fmla="*/ 190500 w 285750"/>
                <a:gd name="connsiteY1" fmla="*/ 0 h 196850"/>
                <a:gd name="connsiteX2" fmla="*/ 152400 w 285750"/>
                <a:gd name="connsiteY2" fmla="*/ 155575 h 196850"/>
                <a:gd name="connsiteX3" fmla="*/ 285750 w 285750"/>
                <a:gd name="connsiteY3" fmla="*/ 107950 h 196850"/>
                <a:gd name="connsiteX4" fmla="*/ 107950 w 285750"/>
                <a:gd name="connsiteY4" fmla="*/ 196850 h 196850"/>
                <a:gd name="connsiteX5" fmla="*/ 127000 w 285750"/>
                <a:gd name="connsiteY5" fmla="*/ 95250 h 196850"/>
                <a:gd name="connsiteX6" fmla="*/ 25400 w 285750"/>
                <a:gd name="connsiteY6" fmla="*/ 133350 h 196850"/>
                <a:gd name="connsiteX7" fmla="*/ 146050 w 285750"/>
                <a:gd name="connsiteY7" fmla="*/ 47625 h 196850"/>
                <a:gd name="connsiteX8" fmla="*/ 0 w 285750"/>
                <a:gd name="connsiteY8" fmla="*/ 73025 h 196850"/>
                <a:gd name="connsiteX0" fmla="*/ 0 w 285750"/>
                <a:gd name="connsiteY0" fmla="*/ 73025 h 196850"/>
                <a:gd name="connsiteX1" fmla="*/ 190500 w 285750"/>
                <a:gd name="connsiteY1" fmla="*/ 0 h 196850"/>
                <a:gd name="connsiteX2" fmla="*/ 152400 w 285750"/>
                <a:gd name="connsiteY2" fmla="*/ 155575 h 196850"/>
                <a:gd name="connsiteX3" fmla="*/ 285750 w 285750"/>
                <a:gd name="connsiteY3" fmla="*/ 107950 h 196850"/>
                <a:gd name="connsiteX4" fmla="*/ 107950 w 285750"/>
                <a:gd name="connsiteY4" fmla="*/ 196850 h 196850"/>
                <a:gd name="connsiteX5" fmla="*/ 127000 w 285750"/>
                <a:gd name="connsiteY5" fmla="*/ 95250 h 196850"/>
                <a:gd name="connsiteX6" fmla="*/ 25400 w 285750"/>
                <a:gd name="connsiteY6" fmla="*/ 133350 h 196850"/>
                <a:gd name="connsiteX7" fmla="*/ 146050 w 285750"/>
                <a:gd name="connsiteY7" fmla="*/ 47625 h 196850"/>
                <a:gd name="connsiteX8" fmla="*/ 0 w 285750"/>
                <a:gd name="connsiteY8" fmla="*/ 73025 h 196850"/>
                <a:gd name="connsiteX0" fmla="*/ 479 w 286229"/>
                <a:gd name="connsiteY0" fmla="*/ 73025 h 196850"/>
                <a:gd name="connsiteX1" fmla="*/ 190979 w 286229"/>
                <a:gd name="connsiteY1" fmla="*/ 0 h 196850"/>
                <a:gd name="connsiteX2" fmla="*/ 152879 w 286229"/>
                <a:gd name="connsiteY2" fmla="*/ 155575 h 196850"/>
                <a:gd name="connsiteX3" fmla="*/ 286229 w 286229"/>
                <a:gd name="connsiteY3" fmla="*/ 107950 h 196850"/>
                <a:gd name="connsiteX4" fmla="*/ 108429 w 286229"/>
                <a:gd name="connsiteY4" fmla="*/ 196850 h 196850"/>
                <a:gd name="connsiteX5" fmla="*/ 127479 w 286229"/>
                <a:gd name="connsiteY5" fmla="*/ 95250 h 196850"/>
                <a:gd name="connsiteX6" fmla="*/ 25879 w 286229"/>
                <a:gd name="connsiteY6" fmla="*/ 133350 h 196850"/>
                <a:gd name="connsiteX7" fmla="*/ 146529 w 286229"/>
                <a:gd name="connsiteY7" fmla="*/ 47625 h 196850"/>
                <a:gd name="connsiteX8" fmla="*/ 479 w 286229"/>
                <a:gd name="connsiteY8" fmla="*/ 73025 h 196850"/>
                <a:gd name="connsiteX0" fmla="*/ 390 w 286140"/>
                <a:gd name="connsiteY0" fmla="*/ 73025 h 196850"/>
                <a:gd name="connsiteX1" fmla="*/ 190890 w 286140"/>
                <a:gd name="connsiteY1" fmla="*/ 0 h 196850"/>
                <a:gd name="connsiteX2" fmla="*/ 152790 w 286140"/>
                <a:gd name="connsiteY2" fmla="*/ 155575 h 196850"/>
                <a:gd name="connsiteX3" fmla="*/ 286140 w 286140"/>
                <a:gd name="connsiteY3" fmla="*/ 107950 h 196850"/>
                <a:gd name="connsiteX4" fmla="*/ 108340 w 286140"/>
                <a:gd name="connsiteY4" fmla="*/ 196850 h 196850"/>
                <a:gd name="connsiteX5" fmla="*/ 127390 w 286140"/>
                <a:gd name="connsiteY5" fmla="*/ 95250 h 196850"/>
                <a:gd name="connsiteX6" fmla="*/ 25790 w 286140"/>
                <a:gd name="connsiteY6" fmla="*/ 133350 h 196850"/>
                <a:gd name="connsiteX7" fmla="*/ 146440 w 286140"/>
                <a:gd name="connsiteY7" fmla="*/ 47625 h 196850"/>
                <a:gd name="connsiteX8" fmla="*/ 390 w 286140"/>
                <a:gd name="connsiteY8" fmla="*/ 73025 h 196850"/>
                <a:gd name="connsiteX0" fmla="*/ 390 w 286140"/>
                <a:gd name="connsiteY0" fmla="*/ 73025 h 196850"/>
                <a:gd name="connsiteX1" fmla="*/ 190890 w 286140"/>
                <a:gd name="connsiteY1" fmla="*/ 0 h 196850"/>
                <a:gd name="connsiteX2" fmla="*/ 152790 w 286140"/>
                <a:gd name="connsiteY2" fmla="*/ 155575 h 196850"/>
                <a:gd name="connsiteX3" fmla="*/ 286140 w 286140"/>
                <a:gd name="connsiteY3" fmla="*/ 107950 h 196850"/>
                <a:gd name="connsiteX4" fmla="*/ 108340 w 286140"/>
                <a:gd name="connsiteY4" fmla="*/ 196850 h 196850"/>
                <a:gd name="connsiteX5" fmla="*/ 127390 w 286140"/>
                <a:gd name="connsiteY5" fmla="*/ 95250 h 196850"/>
                <a:gd name="connsiteX6" fmla="*/ 25790 w 286140"/>
                <a:gd name="connsiteY6" fmla="*/ 133350 h 196850"/>
                <a:gd name="connsiteX7" fmla="*/ 146440 w 286140"/>
                <a:gd name="connsiteY7" fmla="*/ 47625 h 196850"/>
                <a:gd name="connsiteX8" fmla="*/ 390 w 286140"/>
                <a:gd name="connsiteY8" fmla="*/ 73025 h 196850"/>
                <a:gd name="connsiteX0" fmla="*/ 390 w 286140"/>
                <a:gd name="connsiteY0" fmla="*/ 73025 h 196850"/>
                <a:gd name="connsiteX1" fmla="*/ 190890 w 286140"/>
                <a:gd name="connsiteY1" fmla="*/ 0 h 196850"/>
                <a:gd name="connsiteX2" fmla="*/ 152790 w 286140"/>
                <a:gd name="connsiteY2" fmla="*/ 155575 h 196850"/>
                <a:gd name="connsiteX3" fmla="*/ 286140 w 286140"/>
                <a:gd name="connsiteY3" fmla="*/ 107950 h 196850"/>
                <a:gd name="connsiteX4" fmla="*/ 108340 w 286140"/>
                <a:gd name="connsiteY4" fmla="*/ 196850 h 196850"/>
                <a:gd name="connsiteX5" fmla="*/ 127390 w 286140"/>
                <a:gd name="connsiteY5" fmla="*/ 95250 h 196850"/>
                <a:gd name="connsiteX6" fmla="*/ 25790 w 286140"/>
                <a:gd name="connsiteY6" fmla="*/ 133350 h 196850"/>
                <a:gd name="connsiteX7" fmla="*/ 146440 w 286140"/>
                <a:gd name="connsiteY7" fmla="*/ 47625 h 196850"/>
                <a:gd name="connsiteX8" fmla="*/ 390 w 286140"/>
                <a:gd name="connsiteY8" fmla="*/ 73025 h 196850"/>
                <a:gd name="connsiteX0" fmla="*/ 390 w 286140"/>
                <a:gd name="connsiteY0" fmla="*/ 73025 h 196850"/>
                <a:gd name="connsiteX1" fmla="*/ 190890 w 286140"/>
                <a:gd name="connsiteY1" fmla="*/ 0 h 196850"/>
                <a:gd name="connsiteX2" fmla="*/ 152790 w 286140"/>
                <a:gd name="connsiteY2" fmla="*/ 155575 h 196850"/>
                <a:gd name="connsiteX3" fmla="*/ 286140 w 286140"/>
                <a:gd name="connsiteY3" fmla="*/ 107950 h 196850"/>
                <a:gd name="connsiteX4" fmla="*/ 108340 w 286140"/>
                <a:gd name="connsiteY4" fmla="*/ 196850 h 196850"/>
                <a:gd name="connsiteX5" fmla="*/ 127390 w 286140"/>
                <a:gd name="connsiteY5" fmla="*/ 95250 h 196850"/>
                <a:gd name="connsiteX6" fmla="*/ 25790 w 286140"/>
                <a:gd name="connsiteY6" fmla="*/ 133350 h 196850"/>
                <a:gd name="connsiteX7" fmla="*/ 146440 w 286140"/>
                <a:gd name="connsiteY7" fmla="*/ 47625 h 196850"/>
                <a:gd name="connsiteX8" fmla="*/ 390 w 286140"/>
                <a:gd name="connsiteY8" fmla="*/ 73025 h 196850"/>
                <a:gd name="connsiteX0" fmla="*/ 390 w 286140"/>
                <a:gd name="connsiteY0" fmla="*/ 73025 h 196850"/>
                <a:gd name="connsiteX1" fmla="*/ 190890 w 286140"/>
                <a:gd name="connsiteY1" fmla="*/ 0 h 196850"/>
                <a:gd name="connsiteX2" fmla="*/ 152790 w 286140"/>
                <a:gd name="connsiteY2" fmla="*/ 155575 h 196850"/>
                <a:gd name="connsiteX3" fmla="*/ 286140 w 286140"/>
                <a:gd name="connsiteY3" fmla="*/ 107950 h 196850"/>
                <a:gd name="connsiteX4" fmla="*/ 108340 w 286140"/>
                <a:gd name="connsiteY4" fmla="*/ 196850 h 196850"/>
                <a:gd name="connsiteX5" fmla="*/ 127390 w 286140"/>
                <a:gd name="connsiteY5" fmla="*/ 95250 h 196850"/>
                <a:gd name="connsiteX6" fmla="*/ 25790 w 286140"/>
                <a:gd name="connsiteY6" fmla="*/ 133350 h 196850"/>
                <a:gd name="connsiteX7" fmla="*/ 146440 w 286140"/>
                <a:gd name="connsiteY7" fmla="*/ 47625 h 196850"/>
                <a:gd name="connsiteX8" fmla="*/ 390 w 286140"/>
                <a:gd name="connsiteY8" fmla="*/ 73025 h 196850"/>
                <a:gd name="connsiteX0" fmla="*/ 390 w 286140"/>
                <a:gd name="connsiteY0" fmla="*/ 73025 h 196850"/>
                <a:gd name="connsiteX1" fmla="*/ 190890 w 286140"/>
                <a:gd name="connsiteY1" fmla="*/ 0 h 196850"/>
                <a:gd name="connsiteX2" fmla="*/ 152790 w 286140"/>
                <a:gd name="connsiteY2" fmla="*/ 155575 h 196850"/>
                <a:gd name="connsiteX3" fmla="*/ 286140 w 286140"/>
                <a:gd name="connsiteY3" fmla="*/ 107950 h 196850"/>
                <a:gd name="connsiteX4" fmla="*/ 96433 w 286140"/>
                <a:gd name="connsiteY4" fmla="*/ 196850 h 196850"/>
                <a:gd name="connsiteX5" fmla="*/ 127390 w 286140"/>
                <a:gd name="connsiteY5" fmla="*/ 95250 h 196850"/>
                <a:gd name="connsiteX6" fmla="*/ 25790 w 286140"/>
                <a:gd name="connsiteY6" fmla="*/ 133350 h 196850"/>
                <a:gd name="connsiteX7" fmla="*/ 146440 w 286140"/>
                <a:gd name="connsiteY7" fmla="*/ 47625 h 196850"/>
                <a:gd name="connsiteX8" fmla="*/ 390 w 286140"/>
                <a:gd name="connsiteY8" fmla="*/ 73025 h 196850"/>
                <a:gd name="connsiteX0" fmla="*/ 390 w 286140"/>
                <a:gd name="connsiteY0" fmla="*/ 73025 h 196850"/>
                <a:gd name="connsiteX1" fmla="*/ 190890 w 286140"/>
                <a:gd name="connsiteY1" fmla="*/ 0 h 196850"/>
                <a:gd name="connsiteX2" fmla="*/ 152790 w 286140"/>
                <a:gd name="connsiteY2" fmla="*/ 155575 h 196850"/>
                <a:gd name="connsiteX3" fmla="*/ 286140 w 286140"/>
                <a:gd name="connsiteY3" fmla="*/ 107950 h 196850"/>
                <a:gd name="connsiteX4" fmla="*/ 96433 w 286140"/>
                <a:gd name="connsiteY4" fmla="*/ 196850 h 196850"/>
                <a:gd name="connsiteX5" fmla="*/ 127390 w 286140"/>
                <a:gd name="connsiteY5" fmla="*/ 95250 h 196850"/>
                <a:gd name="connsiteX6" fmla="*/ 25790 w 286140"/>
                <a:gd name="connsiteY6" fmla="*/ 133350 h 196850"/>
                <a:gd name="connsiteX7" fmla="*/ 146440 w 286140"/>
                <a:gd name="connsiteY7" fmla="*/ 47625 h 196850"/>
                <a:gd name="connsiteX8" fmla="*/ 390 w 286140"/>
                <a:gd name="connsiteY8" fmla="*/ 73025 h 196850"/>
                <a:gd name="connsiteX0" fmla="*/ 390 w 286140"/>
                <a:gd name="connsiteY0" fmla="*/ 73025 h 196850"/>
                <a:gd name="connsiteX1" fmla="*/ 190890 w 286140"/>
                <a:gd name="connsiteY1" fmla="*/ 0 h 196850"/>
                <a:gd name="connsiteX2" fmla="*/ 152790 w 286140"/>
                <a:gd name="connsiteY2" fmla="*/ 155575 h 196850"/>
                <a:gd name="connsiteX3" fmla="*/ 286140 w 286140"/>
                <a:gd name="connsiteY3" fmla="*/ 107950 h 196850"/>
                <a:gd name="connsiteX4" fmla="*/ 96433 w 286140"/>
                <a:gd name="connsiteY4" fmla="*/ 196850 h 196850"/>
                <a:gd name="connsiteX5" fmla="*/ 127390 w 286140"/>
                <a:gd name="connsiteY5" fmla="*/ 95250 h 196850"/>
                <a:gd name="connsiteX6" fmla="*/ 25790 w 286140"/>
                <a:gd name="connsiteY6" fmla="*/ 133350 h 196850"/>
                <a:gd name="connsiteX7" fmla="*/ 146440 w 286140"/>
                <a:gd name="connsiteY7" fmla="*/ 47625 h 196850"/>
                <a:gd name="connsiteX8" fmla="*/ 390 w 286140"/>
                <a:gd name="connsiteY8" fmla="*/ 73025 h 196850"/>
                <a:gd name="connsiteX0" fmla="*/ 390 w 286140"/>
                <a:gd name="connsiteY0" fmla="*/ 73025 h 196850"/>
                <a:gd name="connsiteX1" fmla="*/ 190890 w 286140"/>
                <a:gd name="connsiteY1" fmla="*/ 0 h 196850"/>
                <a:gd name="connsiteX2" fmla="*/ 152790 w 286140"/>
                <a:gd name="connsiteY2" fmla="*/ 155575 h 196850"/>
                <a:gd name="connsiteX3" fmla="*/ 286140 w 286140"/>
                <a:gd name="connsiteY3" fmla="*/ 107950 h 196850"/>
                <a:gd name="connsiteX4" fmla="*/ 96433 w 286140"/>
                <a:gd name="connsiteY4" fmla="*/ 196850 h 196850"/>
                <a:gd name="connsiteX5" fmla="*/ 127390 w 286140"/>
                <a:gd name="connsiteY5" fmla="*/ 95250 h 196850"/>
                <a:gd name="connsiteX6" fmla="*/ 25790 w 286140"/>
                <a:gd name="connsiteY6" fmla="*/ 133350 h 196850"/>
                <a:gd name="connsiteX7" fmla="*/ 146440 w 286140"/>
                <a:gd name="connsiteY7" fmla="*/ 47625 h 196850"/>
                <a:gd name="connsiteX8" fmla="*/ 390 w 286140"/>
                <a:gd name="connsiteY8" fmla="*/ 73025 h 196850"/>
                <a:gd name="connsiteX0" fmla="*/ 390 w 286140"/>
                <a:gd name="connsiteY0" fmla="*/ 73025 h 196850"/>
                <a:gd name="connsiteX1" fmla="*/ 190890 w 286140"/>
                <a:gd name="connsiteY1" fmla="*/ 0 h 196850"/>
                <a:gd name="connsiteX2" fmla="*/ 152790 w 286140"/>
                <a:gd name="connsiteY2" fmla="*/ 155575 h 196850"/>
                <a:gd name="connsiteX3" fmla="*/ 286140 w 286140"/>
                <a:gd name="connsiteY3" fmla="*/ 107950 h 196850"/>
                <a:gd name="connsiteX4" fmla="*/ 96433 w 286140"/>
                <a:gd name="connsiteY4" fmla="*/ 196850 h 196850"/>
                <a:gd name="connsiteX5" fmla="*/ 127390 w 286140"/>
                <a:gd name="connsiteY5" fmla="*/ 95250 h 196850"/>
                <a:gd name="connsiteX6" fmla="*/ 25790 w 286140"/>
                <a:gd name="connsiteY6" fmla="*/ 133350 h 196850"/>
                <a:gd name="connsiteX7" fmla="*/ 146440 w 286140"/>
                <a:gd name="connsiteY7" fmla="*/ 47625 h 196850"/>
                <a:gd name="connsiteX8" fmla="*/ 390 w 286140"/>
                <a:gd name="connsiteY8" fmla="*/ 73025 h 196850"/>
                <a:gd name="connsiteX0" fmla="*/ 480 w 286230"/>
                <a:gd name="connsiteY0" fmla="*/ 73025 h 196850"/>
                <a:gd name="connsiteX1" fmla="*/ 190980 w 286230"/>
                <a:gd name="connsiteY1" fmla="*/ 0 h 196850"/>
                <a:gd name="connsiteX2" fmla="*/ 152880 w 286230"/>
                <a:gd name="connsiteY2" fmla="*/ 155575 h 196850"/>
                <a:gd name="connsiteX3" fmla="*/ 286230 w 286230"/>
                <a:gd name="connsiteY3" fmla="*/ 107950 h 196850"/>
                <a:gd name="connsiteX4" fmla="*/ 96523 w 286230"/>
                <a:gd name="connsiteY4" fmla="*/ 196850 h 196850"/>
                <a:gd name="connsiteX5" fmla="*/ 127480 w 286230"/>
                <a:gd name="connsiteY5" fmla="*/ 95250 h 196850"/>
                <a:gd name="connsiteX6" fmla="*/ 25880 w 286230"/>
                <a:gd name="connsiteY6" fmla="*/ 133350 h 196850"/>
                <a:gd name="connsiteX7" fmla="*/ 120336 w 286230"/>
                <a:gd name="connsiteY7" fmla="*/ 52387 h 196850"/>
                <a:gd name="connsiteX8" fmla="*/ 480 w 286230"/>
                <a:gd name="connsiteY8" fmla="*/ 73025 h 196850"/>
                <a:gd name="connsiteX0" fmla="*/ 480 w 286230"/>
                <a:gd name="connsiteY0" fmla="*/ 73025 h 196850"/>
                <a:gd name="connsiteX1" fmla="*/ 190980 w 286230"/>
                <a:gd name="connsiteY1" fmla="*/ 0 h 196850"/>
                <a:gd name="connsiteX2" fmla="*/ 152880 w 286230"/>
                <a:gd name="connsiteY2" fmla="*/ 155575 h 196850"/>
                <a:gd name="connsiteX3" fmla="*/ 286230 w 286230"/>
                <a:gd name="connsiteY3" fmla="*/ 107950 h 196850"/>
                <a:gd name="connsiteX4" fmla="*/ 96523 w 286230"/>
                <a:gd name="connsiteY4" fmla="*/ 196850 h 196850"/>
                <a:gd name="connsiteX5" fmla="*/ 127480 w 286230"/>
                <a:gd name="connsiteY5" fmla="*/ 95250 h 196850"/>
                <a:gd name="connsiteX6" fmla="*/ 25880 w 286230"/>
                <a:gd name="connsiteY6" fmla="*/ 133350 h 196850"/>
                <a:gd name="connsiteX7" fmla="*/ 120336 w 286230"/>
                <a:gd name="connsiteY7" fmla="*/ 52387 h 196850"/>
                <a:gd name="connsiteX8" fmla="*/ 480 w 286230"/>
                <a:gd name="connsiteY8" fmla="*/ 73025 h 196850"/>
                <a:gd name="connsiteX0" fmla="*/ 480 w 286230"/>
                <a:gd name="connsiteY0" fmla="*/ 73025 h 196850"/>
                <a:gd name="connsiteX1" fmla="*/ 190980 w 286230"/>
                <a:gd name="connsiteY1" fmla="*/ 0 h 196850"/>
                <a:gd name="connsiteX2" fmla="*/ 152880 w 286230"/>
                <a:gd name="connsiteY2" fmla="*/ 155575 h 196850"/>
                <a:gd name="connsiteX3" fmla="*/ 286230 w 286230"/>
                <a:gd name="connsiteY3" fmla="*/ 107950 h 196850"/>
                <a:gd name="connsiteX4" fmla="*/ 96523 w 286230"/>
                <a:gd name="connsiteY4" fmla="*/ 196850 h 196850"/>
                <a:gd name="connsiteX5" fmla="*/ 106049 w 286230"/>
                <a:gd name="connsiteY5" fmla="*/ 104775 h 196850"/>
                <a:gd name="connsiteX6" fmla="*/ 25880 w 286230"/>
                <a:gd name="connsiteY6" fmla="*/ 133350 h 196850"/>
                <a:gd name="connsiteX7" fmla="*/ 120336 w 286230"/>
                <a:gd name="connsiteY7" fmla="*/ 52387 h 196850"/>
                <a:gd name="connsiteX8" fmla="*/ 480 w 286230"/>
                <a:gd name="connsiteY8" fmla="*/ 73025 h 196850"/>
                <a:gd name="connsiteX0" fmla="*/ 480 w 286230"/>
                <a:gd name="connsiteY0" fmla="*/ 73025 h 196850"/>
                <a:gd name="connsiteX1" fmla="*/ 190980 w 286230"/>
                <a:gd name="connsiteY1" fmla="*/ 0 h 196850"/>
                <a:gd name="connsiteX2" fmla="*/ 152880 w 286230"/>
                <a:gd name="connsiteY2" fmla="*/ 155575 h 196850"/>
                <a:gd name="connsiteX3" fmla="*/ 286230 w 286230"/>
                <a:gd name="connsiteY3" fmla="*/ 107950 h 196850"/>
                <a:gd name="connsiteX4" fmla="*/ 96523 w 286230"/>
                <a:gd name="connsiteY4" fmla="*/ 196850 h 196850"/>
                <a:gd name="connsiteX5" fmla="*/ 106049 w 286230"/>
                <a:gd name="connsiteY5" fmla="*/ 104775 h 196850"/>
                <a:gd name="connsiteX6" fmla="*/ 25880 w 286230"/>
                <a:gd name="connsiteY6" fmla="*/ 133350 h 196850"/>
                <a:gd name="connsiteX7" fmla="*/ 120336 w 286230"/>
                <a:gd name="connsiteY7" fmla="*/ 52387 h 196850"/>
                <a:gd name="connsiteX8" fmla="*/ 480 w 286230"/>
                <a:gd name="connsiteY8" fmla="*/ 73025 h 196850"/>
                <a:gd name="connsiteX0" fmla="*/ 551 w 286301"/>
                <a:gd name="connsiteY0" fmla="*/ 73025 h 196850"/>
                <a:gd name="connsiteX1" fmla="*/ 191051 w 286301"/>
                <a:gd name="connsiteY1" fmla="*/ 0 h 196850"/>
                <a:gd name="connsiteX2" fmla="*/ 152951 w 286301"/>
                <a:gd name="connsiteY2" fmla="*/ 155575 h 196850"/>
                <a:gd name="connsiteX3" fmla="*/ 286301 w 286301"/>
                <a:gd name="connsiteY3" fmla="*/ 107950 h 196850"/>
                <a:gd name="connsiteX4" fmla="*/ 96594 w 286301"/>
                <a:gd name="connsiteY4" fmla="*/ 196850 h 196850"/>
                <a:gd name="connsiteX5" fmla="*/ 106120 w 286301"/>
                <a:gd name="connsiteY5" fmla="*/ 104775 h 196850"/>
                <a:gd name="connsiteX6" fmla="*/ 25951 w 286301"/>
                <a:gd name="connsiteY6" fmla="*/ 133350 h 196850"/>
                <a:gd name="connsiteX7" fmla="*/ 106119 w 286301"/>
                <a:gd name="connsiteY7" fmla="*/ 57149 h 196850"/>
                <a:gd name="connsiteX8" fmla="*/ 551 w 286301"/>
                <a:gd name="connsiteY8" fmla="*/ 73025 h 196850"/>
                <a:gd name="connsiteX0" fmla="*/ 551 w 286301"/>
                <a:gd name="connsiteY0" fmla="*/ 73025 h 196850"/>
                <a:gd name="connsiteX1" fmla="*/ 191051 w 286301"/>
                <a:gd name="connsiteY1" fmla="*/ 0 h 196850"/>
                <a:gd name="connsiteX2" fmla="*/ 152951 w 286301"/>
                <a:gd name="connsiteY2" fmla="*/ 155575 h 196850"/>
                <a:gd name="connsiteX3" fmla="*/ 286301 w 286301"/>
                <a:gd name="connsiteY3" fmla="*/ 107950 h 196850"/>
                <a:gd name="connsiteX4" fmla="*/ 96594 w 286301"/>
                <a:gd name="connsiteY4" fmla="*/ 196850 h 196850"/>
                <a:gd name="connsiteX5" fmla="*/ 106120 w 286301"/>
                <a:gd name="connsiteY5" fmla="*/ 104775 h 196850"/>
                <a:gd name="connsiteX6" fmla="*/ 25951 w 286301"/>
                <a:gd name="connsiteY6" fmla="*/ 133350 h 196850"/>
                <a:gd name="connsiteX7" fmla="*/ 106119 w 286301"/>
                <a:gd name="connsiteY7" fmla="*/ 57149 h 196850"/>
                <a:gd name="connsiteX8" fmla="*/ 551 w 286301"/>
                <a:gd name="connsiteY8" fmla="*/ 73025 h 19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301" h="196850">
                  <a:moveTo>
                    <a:pt x="551" y="73025"/>
                  </a:moveTo>
                  <a:cubicBezTo>
                    <a:pt x="64051" y="48683"/>
                    <a:pt x="115645" y="10055"/>
                    <a:pt x="191051" y="0"/>
                  </a:cubicBezTo>
                  <a:cubicBezTo>
                    <a:pt x="214070" y="20901"/>
                    <a:pt x="139457" y="137054"/>
                    <a:pt x="152951" y="155575"/>
                  </a:cubicBezTo>
                  <a:cubicBezTo>
                    <a:pt x="197401" y="139700"/>
                    <a:pt x="279951" y="92868"/>
                    <a:pt x="286301" y="107950"/>
                  </a:cubicBezTo>
                  <a:cubicBezTo>
                    <a:pt x="223065" y="137583"/>
                    <a:pt x="136018" y="195792"/>
                    <a:pt x="96594" y="196850"/>
                  </a:cubicBezTo>
                  <a:cubicBezTo>
                    <a:pt x="86275" y="186795"/>
                    <a:pt x="99770" y="148167"/>
                    <a:pt x="106120" y="104775"/>
                  </a:cubicBezTo>
                  <a:cubicBezTo>
                    <a:pt x="72253" y="117475"/>
                    <a:pt x="31243" y="146844"/>
                    <a:pt x="25951" y="133350"/>
                  </a:cubicBezTo>
                  <a:cubicBezTo>
                    <a:pt x="-507" y="116681"/>
                    <a:pt x="125434" y="76199"/>
                    <a:pt x="106119" y="57149"/>
                  </a:cubicBezTo>
                  <a:cubicBezTo>
                    <a:pt x="83629" y="44185"/>
                    <a:pt x="-7916" y="105039"/>
                    <a:pt x="551" y="73025"/>
                  </a:cubicBezTo>
                  <a:close/>
                </a:path>
              </a:pathLst>
            </a:custGeom>
            <a:solidFill>
              <a:srgbClr val="01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5928629" y="2217736"/>
              <a:ext cx="154644" cy="108079"/>
            </a:xfrm>
            <a:custGeom>
              <a:avLst/>
              <a:gdLst>
                <a:gd name="connsiteX0" fmla="*/ 147637 w 147637"/>
                <a:gd name="connsiteY0" fmla="*/ 9525 h 92868"/>
                <a:gd name="connsiteX1" fmla="*/ 52387 w 147637"/>
                <a:gd name="connsiteY1" fmla="*/ 0 h 92868"/>
                <a:gd name="connsiteX2" fmla="*/ 0 w 147637"/>
                <a:gd name="connsiteY2" fmla="*/ 92868 h 92868"/>
                <a:gd name="connsiteX3" fmla="*/ 109537 w 147637"/>
                <a:gd name="connsiteY3" fmla="*/ 76200 h 92868"/>
                <a:gd name="connsiteX4" fmla="*/ 61912 w 147637"/>
                <a:gd name="connsiteY4" fmla="*/ 52387 h 92868"/>
                <a:gd name="connsiteX5" fmla="*/ 66675 w 147637"/>
                <a:gd name="connsiteY5" fmla="*/ 30956 h 92868"/>
                <a:gd name="connsiteX6" fmla="*/ 119062 w 147637"/>
                <a:gd name="connsiteY6" fmla="*/ 64293 h 92868"/>
                <a:gd name="connsiteX7" fmla="*/ 147637 w 147637"/>
                <a:gd name="connsiteY7" fmla="*/ 9525 h 92868"/>
                <a:gd name="connsiteX0" fmla="*/ 147637 w 147637"/>
                <a:gd name="connsiteY0" fmla="*/ 9525 h 92868"/>
                <a:gd name="connsiteX1" fmla="*/ 52387 w 147637"/>
                <a:gd name="connsiteY1" fmla="*/ 0 h 92868"/>
                <a:gd name="connsiteX2" fmla="*/ 0 w 147637"/>
                <a:gd name="connsiteY2" fmla="*/ 92868 h 92868"/>
                <a:gd name="connsiteX3" fmla="*/ 109537 w 147637"/>
                <a:gd name="connsiteY3" fmla="*/ 76200 h 92868"/>
                <a:gd name="connsiteX4" fmla="*/ 61912 w 147637"/>
                <a:gd name="connsiteY4" fmla="*/ 52387 h 92868"/>
                <a:gd name="connsiteX5" fmla="*/ 88106 w 147637"/>
                <a:gd name="connsiteY5" fmla="*/ 23812 h 92868"/>
                <a:gd name="connsiteX6" fmla="*/ 119062 w 147637"/>
                <a:gd name="connsiteY6" fmla="*/ 64293 h 92868"/>
                <a:gd name="connsiteX7" fmla="*/ 147637 w 147637"/>
                <a:gd name="connsiteY7" fmla="*/ 9525 h 92868"/>
                <a:gd name="connsiteX0" fmla="*/ 147637 w 147637"/>
                <a:gd name="connsiteY0" fmla="*/ 9525 h 92868"/>
                <a:gd name="connsiteX1" fmla="*/ 52387 w 147637"/>
                <a:gd name="connsiteY1" fmla="*/ 0 h 92868"/>
                <a:gd name="connsiteX2" fmla="*/ 0 w 147637"/>
                <a:gd name="connsiteY2" fmla="*/ 92868 h 92868"/>
                <a:gd name="connsiteX3" fmla="*/ 109537 w 147637"/>
                <a:gd name="connsiteY3" fmla="*/ 76200 h 92868"/>
                <a:gd name="connsiteX4" fmla="*/ 61912 w 147637"/>
                <a:gd name="connsiteY4" fmla="*/ 52387 h 92868"/>
                <a:gd name="connsiteX5" fmla="*/ 88106 w 147637"/>
                <a:gd name="connsiteY5" fmla="*/ 23812 h 92868"/>
                <a:gd name="connsiteX6" fmla="*/ 116681 w 147637"/>
                <a:gd name="connsiteY6" fmla="*/ 71437 h 92868"/>
                <a:gd name="connsiteX7" fmla="*/ 147637 w 147637"/>
                <a:gd name="connsiteY7" fmla="*/ 9525 h 92868"/>
                <a:gd name="connsiteX0" fmla="*/ 147637 w 147637"/>
                <a:gd name="connsiteY0" fmla="*/ 9525 h 92868"/>
                <a:gd name="connsiteX1" fmla="*/ 52387 w 147637"/>
                <a:gd name="connsiteY1" fmla="*/ 0 h 92868"/>
                <a:gd name="connsiteX2" fmla="*/ 0 w 147637"/>
                <a:gd name="connsiteY2" fmla="*/ 92868 h 92868"/>
                <a:gd name="connsiteX3" fmla="*/ 109537 w 147637"/>
                <a:gd name="connsiteY3" fmla="*/ 76200 h 92868"/>
                <a:gd name="connsiteX4" fmla="*/ 61912 w 147637"/>
                <a:gd name="connsiteY4" fmla="*/ 52387 h 92868"/>
                <a:gd name="connsiteX5" fmla="*/ 88106 w 147637"/>
                <a:gd name="connsiteY5" fmla="*/ 23812 h 92868"/>
                <a:gd name="connsiteX6" fmla="*/ 116681 w 147637"/>
                <a:gd name="connsiteY6" fmla="*/ 71437 h 92868"/>
                <a:gd name="connsiteX7" fmla="*/ 147637 w 147637"/>
                <a:gd name="connsiteY7" fmla="*/ 9525 h 92868"/>
                <a:gd name="connsiteX0" fmla="*/ 149159 w 149159"/>
                <a:gd name="connsiteY0" fmla="*/ 15877 h 99220"/>
                <a:gd name="connsiteX1" fmla="*/ 53909 w 149159"/>
                <a:gd name="connsiteY1" fmla="*/ 6352 h 99220"/>
                <a:gd name="connsiteX2" fmla="*/ 1522 w 149159"/>
                <a:gd name="connsiteY2" fmla="*/ 99220 h 99220"/>
                <a:gd name="connsiteX3" fmla="*/ 111059 w 149159"/>
                <a:gd name="connsiteY3" fmla="*/ 82552 h 99220"/>
                <a:gd name="connsiteX4" fmla="*/ 63434 w 149159"/>
                <a:gd name="connsiteY4" fmla="*/ 58739 h 99220"/>
                <a:gd name="connsiteX5" fmla="*/ 89628 w 149159"/>
                <a:gd name="connsiteY5" fmla="*/ 30164 h 99220"/>
                <a:gd name="connsiteX6" fmla="*/ 118203 w 149159"/>
                <a:gd name="connsiteY6" fmla="*/ 77789 h 99220"/>
                <a:gd name="connsiteX7" fmla="*/ 149159 w 149159"/>
                <a:gd name="connsiteY7" fmla="*/ 15877 h 99220"/>
                <a:gd name="connsiteX0" fmla="*/ 149159 w 149159"/>
                <a:gd name="connsiteY0" fmla="*/ 15877 h 101722"/>
                <a:gd name="connsiteX1" fmla="*/ 53909 w 149159"/>
                <a:gd name="connsiteY1" fmla="*/ 6352 h 101722"/>
                <a:gd name="connsiteX2" fmla="*/ 1522 w 149159"/>
                <a:gd name="connsiteY2" fmla="*/ 99220 h 101722"/>
                <a:gd name="connsiteX3" fmla="*/ 111059 w 149159"/>
                <a:gd name="connsiteY3" fmla="*/ 82552 h 101722"/>
                <a:gd name="connsiteX4" fmla="*/ 63434 w 149159"/>
                <a:gd name="connsiteY4" fmla="*/ 58739 h 101722"/>
                <a:gd name="connsiteX5" fmla="*/ 89628 w 149159"/>
                <a:gd name="connsiteY5" fmla="*/ 30164 h 101722"/>
                <a:gd name="connsiteX6" fmla="*/ 118203 w 149159"/>
                <a:gd name="connsiteY6" fmla="*/ 77789 h 101722"/>
                <a:gd name="connsiteX7" fmla="*/ 149159 w 149159"/>
                <a:gd name="connsiteY7" fmla="*/ 15877 h 101722"/>
                <a:gd name="connsiteX0" fmla="*/ 150970 w 150970"/>
                <a:gd name="connsiteY0" fmla="*/ 15877 h 101722"/>
                <a:gd name="connsiteX1" fmla="*/ 55720 w 150970"/>
                <a:gd name="connsiteY1" fmla="*/ 6352 h 101722"/>
                <a:gd name="connsiteX2" fmla="*/ 3333 w 150970"/>
                <a:gd name="connsiteY2" fmla="*/ 99220 h 101722"/>
                <a:gd name="connsiteX3" fmla="*/ 112870 w 150970"/>
                <a:gd name="connsiteY3" fmla="*/ 82552 h 101722"/>
                <a:gd name="connsiteX4" fmla="*/ 65245 w 150970"/>
                <a:gd name="connsiteY4" fmla="*/ 58739 h 101722"/>
                <a:gd name="connsiteX5" fmla="*/ 91439 w 150970"/>
                <a:gd name="connsiteY5" fmla="*/ 30164 h 101722"/>
                <a:gd name="connsiteX6" fmla="*/ 120014 w 150970"/>
                <a:gd name="connsiteY6" fmla="*/ 77789 h 101722"/>
                <a:gd name="connsiteX7" fmla="*/ 150970 w 150970"/>
                <a:gd name="connsiteY7" fmla="*/ 15877 h 101722"/>
                <a:gd name="connsiteX0" fmla="*/ 150702 w 150702"/>
                <a:gd name="connsiteY0" fmla="*/ 15877 h 108079"/>
                <a:gd name="connsiteX1" fmla="*/ 55452 w 150702"/>
                <a:gd name="connsiteY1" fmla="*/ 6352 h 108079"/>
                <a:gd name="connsiteX2" fmla="*/ 3065 w 150702"/>
                <a:gd name="connsiteY2" fmla="*/ 99220 h 108079"/>
                <a:gd name="connsiteX3" fmla="*/ 112602 w 150702"/>
                <a:gd name="connsiteY3" fmla="*/ 82552 h 108079"/>
                <a:gd name="connsiteX4" fmla="*/ 64977 w 150702"/>
                <a:gd name="connsiteY4" fmla="*/ 58739 h 108079"/>
                <a:gd name="connsiteX5" fmla="*/ 91171 w 150702"/>
                <a:gd name="connsiteY5" fmla="*/ 30164 h 108079"/>
                <a:gd name="connsiteX6" fmla="*/ 119746 w 150702"/>
                <a:gd name="connsiteY6" fmla="*/ 77789 h 108079"/>
                <a:gd name="connsiteX7" fmla="*/ 150702 w 150702"/>
                <a:gd name="connsiteY7" fmla="*/ 15877 h 108079"/>
                <a:gd name="connsiteX0" fmla="*/ 150702 w 154644"/>
                <a:gd name="connsiteY0" fmla="*/ 15877 h 108079"/>
                <a:gd name="connsiteX1" fmla="*/ 55452 w 154644"/>
                <a:gd name="connsiteY1" fmla="*/ 6352 h 108079"/>
                <a:gd name="connsiteX2" fmla="*/ 3065 w 154644"/>
                <a:gd name="connsiteY2" fmla="*/ 99220 h 108079"/>
                <a:gd name="connsiteX3" fmla="*/ 112602 w 154644"/>
                <a:gd name="connsiteY3" fmla="*/ 82552 h 108079"/>
                <a:gd name="connsiteX4" fmla="*/ 64977 w 154644"/>
                <a:gd name="connsiteY4" fmla="*/ 58739 h 108079"/>
                <a:gd name="connsiteX5" fmla="*/ 91171 w 154644"/>
                <a:gd name="connsiteY5" fmla="*/ 30164 h 108079"/>
                <a:gd name="connsiteX6" fmla="*/ 119746 w 154644"/>
                <a:gd name="connsiteY6" fmla="*/ 77789 h 108079"/>
                <a:gd name="connsiteX7" fmla="*/ 150702 w 154644"/>
                <a:gd name="connsiteY7" fmla="*/ 15877 h 108079"/>
                <a:gd name="connsiteX0" fmla="*/ 150702 w 154644"/>
                <a:gd name="connsiteY0" fmla="*/ 15877 h 108079"/>
                <a:gd name="connsiteX1" fmla="*/ 55452 w 154644"/>
                <a:gd name="connsiteY1" fmla="*/ 6352 h 108079"/>
                <a:gd name="connsiteX2" fmla="*/ 3065 w 154644"/>
                <a:gd name="connsiteY2" fmla="*/ 99220 h 108079"/>
                <a:gd name="connsiteX3" fmla="*/ 112602 w 154644"/>
                <a:gd name="connsiteY3" fmla="*/ 82552 h 108079"/>
                <a:gd name="connsiteX4" fmla="*/ 64977 w 154644"/>
                <a:gd name="connsiteY4" fmla="*/ 58739 h 108079"/>
                <a:gd name="connsiteX5" fmla="*/ 91171 w 154644"/>
                <a:gd name="connsiteY5" fmla="*/ 30164 h 108079"/>
                <a:gd name="connsiteX6" fmla="*/ 119746 w 154644"/>
                <a:gd name="connsiteY6" fmla="*/ 77789 h 108079"/>
                <a:gd name="connsiteX7" fmla="*/ 150702 w 154644"/>
                <a:gd name="connsiteY7" fmla="*/ 15877 h 108079"/>
                <a:gd name="connsiteX0" fmla="*/ 150702 w 154644"/>
                <a:gd name="connsiteY0" fmla="*/ 15877 h 108079"/>
                <a:gd name="connsiteX1" fmla="*/ 55452 w 154644"/>
                <a:gd name="connsiteY1" fmla="*/ 6352 h 108079"/>
                <a:gd name="connsiteX2" fmla="*/ 3065 w 154644"/>
                <a:gd name="connsiteY2" fmla="*/ 99220 h 108079"/>
                <a:gd name="connsiteX3" fmla="*/ 112602 w 154644"/>
                <a:gd name="connsiteY3" fmla="*/ 82552 h 108079"/>
                <a:gd name="connsiteX4" fmla="*/ 64977 w 154644"/>
                <a:gd name="connsiteY4" fmla="*/ 58739 h 108079"/>
                <a:gd name="connsiteX5" fmla="*/ 91171 w 154644"/>
                <a:gd name="connsiteY5" fmla="*/ 30164 h 108079"/>
                <a:gd name="connsiteX6" fmla="*/ 119746 w 154644"/>
                <a:gd name="connsiteY6" fmla="*/ 77789 h 108079"/>
                <a:gd name="connsiteX7" fmla="*/ 150702 w 154644"/>
                <a:gd name="connsiteY7" fmla="*/ 15877 h 108079"/>
                <a:gd name="connsiteX0" fmla="*/ 150702 w 154644"/>
                <a:gd name="connsiteY0" fmla="*/ 15877 h 108079"/>
                <a:gd name="connsiteX1" fmla="*/ 55452 w 154644"/>
                <a:gd name="connsiteY1" fmla="*/ 6352 h 108079"/>
                <a:gd name="connsiteX2" fmla="*/ 3065 w 154644"/>
                <a:gd name="connsiteY2" fmla="*/ 99220 h 108079"/>
                <a:gd name="connsiteX3" fmla="*/ 112602 w 154644"/>
                <a:gd name="connsiteY3" fmla="*/ 82552 h 108079"/>
                <a:gd name="connsiteX4" fmla="*/ 64977 w 154644"/>
                <a:gd name="connsiteY4" fmla="*/ 58739 h 108079"/>
                <a:gd name="connsiteX5" fmla="*/ 91171 w 154644"/>
                <a:gd name="connsiteY5" fmla="*/ 30164 h 108079"/>
                <a:gd name="connsiteX6" fmla="*/ 119746 w 154644"/>
                <a:gd name="connsiteY6" fmla="*/ 77789 h 108079"/>
                <a:gd name="connsiteX7" fmla="*/ 150702 w 154644"/>
                <a:gd name="connsiteY7" fmla="*/ 15877 h 108079"/>
                <a:gd name="connsiteX0" fmla="*/ 150702 w 154644"/>
                <a:gd name="connsiteY0" fmla="*/ 15877 h 108079"/>
                <a:gd name="connsiteX1" fmla="*/ 55452 w 154644"/>
                <a:gd name="connsiteY1" fmla="*/ 6352 h 108079"/>
                <a:gd name="connsiteX2" fmla="*/ 3065 w 154644"/>
                <a:gd name="connsiteY2" fmla="*/ 99220 h 108079"/>
                <a:gd name="connsiteX3" fmla="*/ 112602 w 154644"/>
                <a:gd name="connsiteY3" fmla="*/ 82552 h 108079"/>
                <a:gd name="connsiteX4" fmla="*/ 64977 w 154644"/>
                <a:gd name="connsiteY4" fmla="*/ 58739 h 108079"/>
                <a:gd name="connsiteX5" fmla="*/ 91171 w 154644"/>
                <a:gd name="connsiteY5" fmla="*/ 30164 h 108079"/>
                <a:gd name="connsiteX6" fmla="*/ 119746 w 154644"/>
                <a:gd name="connsiteY6" fmla="*/ 77789 h 108079"/>
                <a:gd name="connsiteX7" fmla="*/ 150702 w 154644"/>
                <a:gd name="connsiteY7" fmla="*/ 15877 h 108079"/>
                <a:gd name="connsiteX0" fmla="*/ 150702 w 154644"/>
                <a:gd name="connsiteY0" fmla="*/ 15877 h 108079"/>
                <a:gd name="connsiteX1" fmla="*/ 55452 w 154644"/>
                <a:gd name="connsiteY1" fmla="*/ 6352 h 108079"/>
                <a:gd name="connsiteX2" fmla="*/ 3065 w 154644"/>
                <a:gd name="connsiteY2" fmla="*/ 99220 h 108079"/>
                <a:gd name="connsiteX3" fmla="*/ 112602 w 154644"/>
                <a:gd name="connsiteY3" fmla="*/ 82552 h 108079"/>
                <a:gd name="connsiteX4" fmla="*/ 64977 w 154644"/>
                <a:gd name="connsiteY4" fmla="*/ 58739 h 108079"/>
                <a:gd name="connsiteX5" fmla="*/ 91171 w 154644"/>
                <a:gd name="connsiteY5" fmla="*/ 30164 h 108079"/>
                <a:gd name="connsiteX6" fmla="*/ 119746 w 154644"/>
                <a:gd name="connsiteY6" fmla="*/ 77789 h 108079"/>
                <a:gd name="connsiteX7" fmla="*/ 150702 w 154644"/>
                <a:gd name="connsiteY7" fmla="*/ 15877 h 108079"/>
                <a:gd name="connsiteX0" fmla="*/ 150702 w 154644"/>
                <a:gd name="connsiteY0" fmla="*/ 15877 h 108079"/>
                <a:gd name="connsiteX1" fmla="*/ 55452 w 154644"/>
                <a:gd name="connsiteY1" fmla="*/ 6352 h 108079"/>
                <a:gd name="connsiteX2" fmla="*/ 3065 w 154644"/>
                <a:gd name="connsiteY2" fmla="*/ 99220 h 108079"/>
                <a:gd name="connsiteX3" fmla="*/ 112602 w 154644"/>
                <a:gd name="connsiteY3" fmla="*/ 82552 h 108079"/>
                <a:gd name="connsiteX4" fmla="*/ 64977 w 154644"/>
                <a:gd name="connsiteY4" fmla="*/ 58739 h 108079"/>
                <a:gd name="connsiteX5" fmla="*/ 91171 w 154644"/>
                <a:gd name="connsiteY5" fmla="*/ 30164 h 108079"/>
                <a:gd name="connsiteX6" fmla="*/ 91171 w 154644"/>
                <a:gd name="connsiteY6" fmla="*/ 61120 h 108079"/>
                <a:gd name="connsiteX7" fmla="*/ 119746 w 154644"/>
                <a:gd name="connsiteY7" fmla="*/ 77789 h 108079"/>
                <a:gd name="connsiteX8" fmla="*/ 150702 w 154644"/>
                <a:gd name="connsiteY8" fmla="*/ 15877 h 108079"/>
                <a:gd name="connsiteX0" fmla="*/ 150702 w 154644"/>
                <a:gd name="connsiteY0" fmla="*/ 15877 h 108079"/>
                <a:gd name="connsiteX1" fmla="*/ 55452 w 154644"/>
                <a:gd name="connsiteY1" fmla="*/ 6352 h 108079"/>
                <a:gd name="connsiteX2" fmla="*/ 3065 w 154644"/>
                <a:gd name="connsiteY2" fmla="*/ 99220 h 108079"/>
                <a:gd name="connsiteX3" fmla="*/ 112602 w 154644"/>
                <a:gd name="connsiteY3" fmla="*/ 82552 h 108079"/>
                <a:gd name="connsiteX4" fmla="*/ 88790 w 154644"/>
                <a:gd name="connsiteY4" fmla="*/ 63502 h 108079"/>
                <a:gd name="connsiteX5" fmla="*/ 64977 w 154644"/>
                <a:gd name="connsiteY5" fmla="*/ 58739 h 108079"/>
                <a:gd name="connsiteX6" fmla="*/ 91171 w 154644"/>
                <a:gd name="connsiteY6" fmla="*/ 30164 h 108079"/>
                <a:gd name="connsiteX7" fmla="*/ 91171 w 154644"/>
                <a:gd name="connsiteY7" fmla="*/ 61120 h 108079"/>
                <a:gd name="connsiteX8" fmla="*/ 119746 w 154644"/>
                <a:gd name="connsiteY8" fmla="*/ 77789 h 108079"/>
                <a:gd name="connsiteX9" fmla="*/ 150702 w 154644"/>
                <a:gd name="connsiteY9" fmla="*/ 15877 h 10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644" h="108079">
                  <a:moveTo>
                    <a:pt x="150702" y="15877"/>
                  </a:moveTo>
                  <a:cubicBezTo>
                    <a:pt x="139986" y="3971"/>
                    <a:pt x="80058" y="-7538"/>
                    <a:pt x="55452" y="6352"/>
                  </a:cubicBezTo>
                  <a:cubicBezTo>
                    <a:pt x="30846" y="20242"/>
                    <a:pt x="-11782" y="93602"/>
                    <a:pt x="3065" y="99220"/>
                  </a:cubicBezTo>
                  <a:cubicBezTo>
                    <a:pt x="32434" y="110332"/>
                    <a:pt x="64184" y="116683"/>
                    <a:pt x="112602" y="82552"/>
                  </a:cubicBezTo>
                  <a:cubicBezTo>
                    <a:pt x="124111" y="76599"/>
                    <a:pt x="96728" y="67471"/>
                    <a:pt x="88790" y="63502"/>
                  </a:cubicBezTo>
                  <a:cubicBezTo>
                    <a:pt x="80853" y="59533"/>
                    <a:pt x="61802" y="64295"/>
                    <a:pt x="64977" y="58739"/>
                  </a:cubicBezTo>
                  <a:cubicBezTo>
                    <a:pt x="73708" y="49214"/>
                    <a:pt x="72915" y="32546"/>
                    <a:pt x="91171" y="30164"/>
                  </a:cubicBezTo>
                  <a:cubicBezTo>
                    <a:pt x="95537" y="28180"/>
                    <a:pt x="86409" y="53183"/>
                    <a:pt x="91171" y="61120"/>
                  </a:cubicBezTo>
                  <a:cubicBezTo>
                    <a:pt x="95934" y="69058"/>
                    <a:pt x="109824" y="82948"/>
                    <a:pt x="119746" y="77789"/>
                  </a:cubicBezTo>
                  <a:cubicBezTo>
                    <a:pt x="130065" y="57152"/>
                    <a:pt x="166576" y="36514"/>
                    <a:pt x="150702" y="15877"/>
                  </a:cubicBezTo>
                  <a:close/>
                </a:path>
              </a:pathLst>
            </a:custGeom>
            <a:solidFill>
              <a:srgbClr val="01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descr="A picture containing food&#10;&#10;Description automatically generated">
            <a:extLst>
              <a:ext uri="{FF2B5EF4-FFF2-40B4-BE49-F238E27FC236}">
                <a16:creationId xmlns:a16="http://schemas.microsoft.com/office/drawing/2014/main" id="{DDBAA008-C8D8-4EA5-9F47-7732F55080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8600"/>
            <a:ext cx="9144000" cy="6400800"/>
          </a:xfrm>
          <a:prstGeom prst="rect">
            <a:avLst/>
          </a:prstGeom>
        </p:spPr>
      </p:pic>
      <p:sp>
        <p:nvSpPr>
          <p:cNvPr id="2" name="Text Placeholder 1"/>
          <p:cNvSpPr>
            <a:spLocks noGrp="1"/>
          </p:cNvSpPr>
          <p:nvPr>
            <p:ph type="body" sz="quarter" idx="10"/>
          </p:nvPr>
        </p:nvSpPr>
        <p:spPr>
          <a:solidFill>
            <a:schemeClr val="bg1"/>
          </a:solidFill>
        </p:spPr>
        <p:txBody>
          <a:bodyPr/>
          <a:lstStyle/>
          <a:p>
            <a:r>
              <a:rPr lang="en-US" dirty="0"/>
              <a:t>The name </a:t>
            </a:r>
            <a:r>
              <a:rPr lang="en-US" dirty="0" err="1"/>
              <a:t>Shimei</a:t>
            </a:r>
            <a:r>
              <a:rPr lang="en-US" dirty="0"/>
              <a:t>/</a:t>
            </a:r>
            <a:r>
              <a:rPr lang="en-US" dirty="0" err="1"/>
              <a:t>Shemyahu</a:t>
            </a:r>
            <a:r>
              <a:rPr lang="en-US" dirty="0"/>
              <a:t> on Arad ostracon 39, circa 600 BC</a:t>
            </a:r>
          </a:p>
        </p:txBody>
      </p:sp>
      <p:sp>
        <p:nvSpPr>
          <p:cNvPr id="3" name="Text Placeholder 2"/>
          <p:cNvSpPr>
            <a:spLocks noGrp="1"/>
          </p:cNvSpPr>
          <p:nvPr>
            <p:ph type="body" sz="quarter" idx="12"/>
          </p:nvPr>
        </p:nvSpPr>
        <p:spPr>
          <a:solidFill>
            <a:schemeClr val="bg1"/>
          </a:solidFill>
        </p:spPr>
        <p:txBody>
          <a:bodyPr/>
          <a:lstStyle/>
          <a:p>
            <a:r>
              <a:rPr lang="en-US" dirty="0"/>
              <a:t>16:5</a:t>
            </a:r>
          </a:p>
        </p:txBody>
      </p:sp>
      <p:sp>
        <p:nvSpPr>
          <p:cNvPr id="4" name="Title 3"/>
          <p:cNvSpPr>
            <a:spLocks noGrp="1"/>
          </p:cNvSpPr>
          <p:nvPr>
            <p:ph type="title"/>
          </p:nvPr>
        </p:nvSpPr>
        <p:spPr>
          <a:xfrm>
            <a:off x="0" y="0"/>
            <a:ext cx="9144000" cy="369332"/>
          </a:xfrm>
          <a:solidFill>
            <a:schemeClr val="bg1"/>
          </a:solidFill>
        </p:spPr>
        <p:txBody>
          <a:bodyPr/>
          <a:lstStyle/>
          <a:p>
            <a:r>
              <a:rPr lang="en-US" dirty="0"/>
              <a:t>A man from the descendants of Saul came out, </a:t>
            </a:r>
            <a:r>
              <a:rPr lang="en-US" dirty="0" err="1"/>
              <a:t>Shimei</a:t>
            </a:r>
            <a:r>
              <a:rPr lang="en-US" dirty="0"/>
              <a:t> the son of Gera</a:t>
            </a:r>
          </a:p>
        </p:txBody>
      </p:sp>
    </p:spTree>
    <p:extLst>
      <p:ext uri="{BB962C8B-B14F-4D97-AF65-F5344CB8AC3E}">
        <p14:creationId xmlns:p14="http://schemas.microsoft.com/office/powerpoint/2010/main" val="41487782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anding, holding, person&#10;&#10;Description automatically generated">
            <a:extLst>
              <a:ext uri="{FF2B5EF4-FFF2-40B4-BE49-F238E27FC236}">
                <a16:creationId xmlns:a16="http://schemas.microsoft.com/office/drawing/2014/main" id="{5CC53084-1A2E-4A02-AFCF-23B189EA97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3357" y="255032"/>
            <a:ext cx="4377285" cy="6526768"/>
          </a:xfrm>
          <a:prstGeom prst="rect">
            <a:avLst/>
          </a:prstGeom>
        </p:spPr>
      </p:pic>
      <p:sp>
        <p:nvSpPr>
          <p:cNvPr id="2" name="Text Placeholder 1"/>
          <p:cNvSpPr>
            <a:spLocks noGrp="1"/>
          </p:cNvSpPr>
          <p:nvPr>
            <p:ph type="body" sz="quarter" idx="10"/>
          </p:nvPr>
        </p:nvSpPr>
        <p:spPr/>
        <p:txBody>
          <a:bodyPr/>
          <a:lstStyle/>
          <a:p>
            <a:r>
              <a:rPr lang="en-US" dirty="0"/>
              <a:t>Figurine of a man in a throwing pose, 9th–8th centuries BC</a:t>
            </a:r>
          </a:p>
        </p:txBody>
      </p:sp>
      <p:sp>
        <p:nvSpPr>
          <p:cNvPr id="3" name="Text Placeholder 2"/>
          <p:cNvSpPr>
            <a:spLocks noGrp="1"/>
          </p:cNvSpPr>
          <p:nvPr>
            <p:ph type="body" sz="quarter" idx="12"/>
          </p:nvPr>
        </p:nvSpPr>
        <p:spPr/>
        <p:txBody>
          <a:bodyPr/>
          <a:lstStyle/>
          <a:p>
            <a:r>
              <a:rPr lang="en-US" dirty="0"/>
              <a:t>16:6</a:t>
            </a:r>
          </a:p>
        </p:txBody>
      </p:sp>
      <p:sp>
        <p:nvSpPr>
          <p:cNvPr id="4" name="Title 3"/>
          <p:cNvSpPr>
            <a:spLocks noGrp="1"/>
          </p:cNvSpPr>
          <p:nvPr>
            <p:ph type="title"/>
          </p:nvPr>
        </p:nvSpPr>
        <p:spPr/>
        <p:txBody>
          <a:bodyPr/>
          <a:lstStyle/>
          <a:p>
            <a:r>
              <a:rPr lang="en-US" dirty="0"/>
              <a:t>He threw stones at David and at all the servants of King David</a:t>
            </a:r>
          </a:p>
        </p:txBody>
      </p:sp>
    </p:spTree>
    <p:extLst>
      <p:ext uri="{BB962C8B-B14F-4D97-AF65-F5344CB8AC3E}">
        <p14:creationId xmlns:p14="http://schemas.microsoft.com/office/powerpoint/2010/main" val="14181223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ngers and stone throwers defending the wall against Assyrians, Senancherib, Layar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01004"/>
            <a:ext cx="9144000" cy="6255993"/>
          </a:xfrm>
          <a:prstGeom prst="rect">
            <a:avLst/>
          </a:prstGeom>
        </p:spPr>
      </p:pic>
      <p:sp>
        <p:nvSpPr>
          <p:cNvPr id="2" name="Text Placeholder 1"/>
          <p:cNvSpPr>
            <a:spLocks noGrp="1"/>
          </p:cNvSpPr>
          <p:nvPr>
            <p:ph type="body" sz="quarter" idx="10"/>
          </p:nvPr>
        </p:nvSpPr>
        <p:spPr/>
        <p:txBody>
          <a:bodyPr/>
          <a:lstStyle/>
          <a:p>
            <a:r>
              <a:rPr lang="en-US" dirty="0"/>
              <a:t>Relief of slingers and stone throwers defending a wall, from Sennacherib’s palace (sketch)</a:t>
            </a:r>
          </a:p>
        </p:txBody>
      </p:sp>
      <p:sp>
        <p:nvSpPr>
          <p:cNvPr id="3" name="Text Placeholder 2"/>
          <p:cNvSpPr>
            <a:spLocks noGrp="1"/>
          </p:cNvSpPr>
          <p:nvPr>
            <p:ph type="body" sz="quarter" idx="12"/>
          </p:nvPr>
        </p:nvSpPr>
        <p:spPr/>
        <p:txBody>
          <a:bodyPr/>
          <a:lstStyle/>
          <a:p>
            <a:r>
              <a:rPr lang="en-US" dirty="0"/>
              <a:t>16:6</a:t>
            </a:r>
          </a:p>
        </p:txBody>
      </p:sp>
      <p:sp>
        <p:nvSpPr>
          <p:cNvPr id="4" name="Title 3"/>
          <p:cNvSpPr>
            <a:spLocks noGrp="1"/>
          </p:cNvSpPr>
          <p:nvPr>
            <p:ph type="title"/>
          </p:nvPr>
        </p:nvSpPr>
        <p:spPr/>
        <p:txBody>
          <a:bodyPr/>
          <a:lstStyle/>
          <a:p>
            <a:r>
              <a:rPr lang="en-US" dirty="0"/>
              <a:t>He threw stones at David and at all the servants of King David</a:t>
            </a:r>
          </a:p>
        </p:txBody>
      </p:sp>
    </p:spTree>
    <p:extLst>
      <p:ext uri="{BB962C8B-B14F-4D97-AF65-F5344CB8AC3E}">
        <p14:creationId xmlns:p14="http://schemas.microsoft.com/office/powerpoint/2010/main" val="28887371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wnloads\phillip-medhursts-bible-in-pictures-067-david-fleeing-from-jerusalem-is-cursed-by-shime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93634"/>
            <a:ext cx="9144001" cy="647073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i="1" dirty="0"/>
              <a:t>David, Fleeing from Jerusalem, Is Cursed by Shimei</a:t>
            </a:r>
            <a:r>
              <a:rPr lang="en-US" dirty="0"/>
              <a:t>, by William </a:t>
            </a:r>
            <a:r>
              <a:rPr lang="en-US" dirty="0" err="1"/>
              <a:t>Brassey</a:t>
            </a:r>
            <a:r>
              <a:rPr lang="en-US" dirty="0"/>
              <a:t> Hole, circa 1910</a:t>
            </a:r>
          </a:p>
        </p:txBody>
      </p:sp>
      <p:sp>
        <p:nvSpPr>
          <p:cNvPr id="3" name="Text Placeholder 2"/>
          <p:cNvSpPr>
            <a:spLocks noGrp="1"/>
          </p:cNvSpPr>
          <p:nvPr>
            <p:ph type="body" sz="quarter" idx="12"/>
          </p:nvPr>
        </p:nvSpPr>
        <p:spPr/>
        <p:txBody>
          <a:bodyPr/>
          <a:lstStyle/>
          <a:p>
            <a:r>
              <a:rPr lang="en-US" dirty="0"/>
              <a:t>16:7</a:t>
            </a:r>
          </a:p>
        </p:txBody>
      </p:sp>
      <p:sp>
        <p:nvSpPr>
          <p:cNvPr id="4" name="Title 3"/>
          <p:cNvSpPr>
            <a:spLocks noGrp="1"/>
          </p:cNvSpPr>
          <p:nvPr>
            <p:ph type="title"/>
          </p:nvPr>
        </p:nvSpPr>
        <p:spPr/>
        <p:txBody>
          <a:bodyPr/>
          <a:lstStyle/>
          <a:p>
            <a:r>
              <a:rPr lang="en-US" dirty="0" err="1"/>
              <a:t>Shimei</a:t>
            </a:r>
            <a:r>
              <a:rPr lang="en-US" dirty="0"/>
              <a:t> cursed, saying, “Get out, get out, you man of bloodshed!”</a:t>
            </a:r>
          </a:p>
        </p:txBody>
      </p:sp>
    </p:spTree>
    <p:extLst>
      <p:ext uri="{BB962C8B-B14F-4D97-AF65-F5344CB8AC3E}">
        <p14:creationId xmlns:p14="http://schemas.microsoft.com/office/powerpoint/2010/main" val="24409573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solidFill>
            <a:schemeClr val="bg1"/>
          </a:solidFill>
        </p:spPr>
        <p:txBody>
          <a:bodyPr/>
          <a:lstStyle/>
          <a:p>
            <a:r>
              <a:rPr lang="en-US" dirty="0"/>
              <a:t>Inscription with a curse, from Judah, circa 800–750 BC</a:t>
            </a:r>
          </a:p>
        </p:txBody>
      </p:sp>
      <p:sp>
        <p:nvSpPr>
          <p:cNvPr id="3" name="Text Placeholder 2"/>
          <p:cNvSpPr>
            <a:spLocks noGrp="1"/>
          </p:cNvSpPr>
          <p:nvPr>
            <p:ph type="body" sz="quarter" idx="12"/>
          </p:nvPr>
        </p:nvSpPr>
        <p:spPr>
          <a:solidFill>
            <a:schemeClr val="bg1"/>
          </a:solidFill>
        </p:spPr>
        <p:txBody>
          <a:bodyPr/>
          <a:lstStyle/>
          <a:p>
            <a:r>
              <a:rPr lang="en-US" dirty="0"/>
              <a:t>16:7</a:t>
            </a:r>
          </a:p>
        </p:txBody>
      </p:sp>
      <p:sp>
        <p:nvSpPr>
          <p:cNvPr id="4" name="Title 3"/>
          <p:cNvSpPr>
            <a:spLocks noGrp="1"/>
          </p:cNvSpPr>
          <p:nvPr>
            <p:ph type="title"/>
          </p:nvPr>
        </p:nvSpPr>
        <p:spPr>
          <a:xfrm>
            <a:off x="0" y="0"/>
            <a:ext cx="9144000" cy="369332"/>
          </a:xfrm>
          <a:solidFill>
            <a:schemeClr val="bg1"/>
          </a:solidFill>
        </p:spPr>
        <p:txBody>
          <a:bodyPr/>
          <a:lstStyle/>
          <a:p>
            <a:r>
              <a:rPr lang="en-US" dirty="0"/>
              <a:t>Shimei cursed, saying, “Get out, get out, you man of bloodshed!”</a:t>
            </a:r>
          </a:p>
        </p:txBody>
      </p:sp>
      <p:pic>
        <p:nvPicPr>
          <p:cNvPr id="8" name="Picture 7">
            <a:extLst>
              <a:ext uri="{FF2B5EF4-FFF2-40B4-BE49-F238E27FC236}">
                <a16:creationId xmlns:a16="http://schemas.microsoft.com/office/drawing/2014/main" id="{392AB382-BC85-4F80-922A-BB7A641D8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Tree>
    <p:extLst>
      <p:ext uri="{BB962C8B-B14F-4D97-AF65-F5344CB8AC3E}">
        <p14:creationId xmlns:p14="http://schemas.microsoft.com/office/powerpoint/2010/main" val="15077897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solidFill>
            <a:schemeClr val="bg1"/>
          </a:solidFill>
        </p:spPr>
        <p:txBody>
          <a:bodyPr/>
          <a:lstStyle/>
          <a:p>
            <a:r>
              <a:rPr lang="en-US" dirty="0"/>
              <a:t>Inscription with a curse, from Judah, circa 800–750 BC</a:t>
            </a:r>
          </a:p>
        </p:txBody>
      </p:sp>
      <p:sp>
        <p:nvSpPr>
          <p:cNvPr id="3" name="Text Placeholder 2"/>
          <p:cNvSpPr>
            <a:spLocks noGrp="1"/>
          </p:cNvSpPr>
          <p:nvPr>
            <p:ph type="body" sz="quarter" idx="12"/>
          </p:nvPr>
        </p:nvSpPr>
        <p:spPr>
          <a:solidFill>
            <a:schemeClr val="bg1"/>
          </a:solidFill>
        </p:spPr>
        <p:txBody>
          <a:bodyPr/>
          <a:lstStyle/>
          <a:p>
            <a:r>
              <a:rPr lang="en-US" dirty="0"/>
              <a:t>16:7</a:t>
            </a:r>
          </a:p>
        </p:txBody>
      </p:sp>
      <p:sp>
        <p:nvSpPr>
          <p:cNvPr id="4" name="Title 3"/>
          <p:cNvSpPr>
            <a:spLocks noGrp="1"/>
          </p:cNvSpPr>
          <p:nvPr>
            <p:ph type="title"/>
          </p:nvPr>
        </p:nvSpPr>
        <p:spPr>
          <a:xfrm>
            <a:off x="0" y="0"/>
            <a:ext cx="9144000" cy="369332"/>
          </a:xfrm>
          <a:solidFill>
            <a:schemeClr val="bg1"/>
          </a:solidFill>
        </p:spPr>
        <p:txBody>
          <a:bodyPr/>
          <a:lstStyle/>
          <a:p>
            <a:r>
              <a:rPr lang="en-US" dirty="0"/>
              <a:t>Shimei cursed, saying, “Get out, get out, you man of bloodshed!”</a:t>
            </a:r>
          </a:p>
        </p:txBody>
      </p:sp>
      <p:grpSp>
        <p:nvGrpSpPr>
          <p:cNvPr id="5" name="Group 4"/>
          <p:cNvGrpSpPr/>
          <p:nvPr/>
        </p:nvGrpSpPr>
        <p:grpSpPr>
          <a:xfrm>
            <a:off x="0" y="781812"/>
            <a:ext cx="9144000" cy="5294376"/>
            <a:chOff x="0" y="781812"/>
            <a:chExt cx="9144000" cy="5294376"/>
          </a:xfrm>
        </p:grpSpPr>
        <p:pic>
          <p:nvPicPr>
            <p:cNvPr id="8" name="Picture 7">
              <a:extLst>
                <a:ext uri="{FF2B5EF4-FFF2-40B4-BE49-F238E27FC236}">
                  <a16:creationId xmlns:a16="http://schemas.microsoft.com/office/drawing/2014/main" id="{392AB382-BC85-4F80-922A-BB7A641D8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grpSp>
          <p:nvGrpSpPr>
            <p:cNvPr id="19" name="Group 18"/>
            <p:cNvGrpSpPr/>
            <p:nvPr/>
          </p:nvGrpSpPr>
          <p:grpSpPr>
            <a:xfrm>
              <a:off x="5867400" y="1428750"/>
              <a:ext cx="2089150" cy="1216025"/>
              <a:chOff x="5867400" y="1428750"/>
              <a:chExt cx="2089150" cy="1216025"/>
            </a:xfrm>
          </p:grpSpPr>
          <p:sp>
            <p:nvSpPr>
              <p:cNvPr id="15" name="Freeform 14"/>
              <p:cNvSpPr/>
              <p:nvPr/>
            </p:nvSpPr>
            <p:spPr>
              <a:xfrm>
                <a:off x="6282690" y="1600200"/>
                <a:ext cx="488950" cy="960438"/>
              </a:xfrm>
              <a:custGeom>
                <a:avLst/>
                <a:gdLst>
                  <a:gd name="connsiteX0" fmla="*/ 488950 w 488950"/>
                  <a:gd name="connsiteY0" fmla="*/ 946150 h 946150"/>
                  <a:gd name="connsiteX1" fmla="*/ 342900 w 488950"/>
                  <a:gd name="connsiteY1" fmla="*/ 330200 h 946150"/>
                  <a:gd name="connsiteX2" fmla="*/ 323850 w 488950"/>
                  <a:gd name="connsiteY2" fmla="*/ 0 h 946150"/>
                  <a:gd name="connsiteX3" fmla="*/ 0 w 488950"/>
                  <a:gd name="connsiteY3" fmla="*/ 361950 h 946150"/>
                  <a:gd name="connsiteX4" fmla="*/ 330200 w 488950"/>
                  <a:gd name="connsiteY4" fmla="*/ 342900 h 946150"/>
                  <a:gd name="connsiteX0" fmla="*/ 488950 w 488950"/>
                  <a:gd name="connsiteY0" fmla="*/ 946265 h 946265"/>
                  <a:gd name="connsiteX1" fmla="*/ 342900 w 488950"/>
                  <a:gd name="connsiteY1" fmla="*/ 330315 h 946265"/>
                  <a:gd name="connsiteX2" fmla="*/ 323850 w 488950"/>
                  <a:gd name="connsiteY2" fmla="*/ 115 h 946265"/>
                  <a:gd name="connsiteX3" fmla="*/ 0 w 488950"/>
                  <a:gd name="connsiteY3" fmla="*/ 362065 h 946265"/>
                  <a:gd name="connsiteX4" fmla="*/ 330200 w 488950"/>
                  <a:gd name="connsiteY4" fmla="*/ 343015 h 946265"/>
                  <a:gd name="connsiteX0" fmla="*/ 488950 w 488950"/>
                  <a:gd name="connsiteY0" fmla="*/ 922468 h 922468"/>
                  <a:gd name="connsiteX1" fmla="*/ 342900 w 488950"/>
                  <a:gd name="connsiteY1" fmla="*/ 306518 h 922468"/>
                  <a:gd name="connsiteX2" fmla="*/ 323850 w 488950"/>
                  <a:gd name="connsiteY2" fmla="*/ 130 h 922468"/>
                  <a:gd name="connsiteX3" fmla="*/ 0 w 488950"/>
                  <a:gd name="connsiteY3" fmla="*/ 338268 h 922468"/>
                  <a:gd name="connsiteX4" fmla="*/ 330200 w 488950"/>
                  <a:gd name="connsiteY4" fmla="*/ 319218 h 922468"/>
                  <a:gd name="connsiteX0" fmla="*/ 488950 w 488950"/>
                  <a:gd name="connsiteY0" fmla="*/ 922338 h 922338"/>
                  <a:gd name="connsiteX1" fmla="*/ 342900 w 488950"/>
                  <a:gd name="connsiteY1" fmla="*/ 306388 h 922338"/>
                  <a:gd name="connsiteX2" fmla="*/ 323850 w 488950"/>
                  <a:gd name="connsiteY2" fmla="*/ 0 h 922338"/>
                  <a:gd name="connsiteX3" fmla="*/ 0 w 488950"/>
                  <a:gd name="connsiteY3" fmla="*/ 338138 h 922338"/>
                  <a:gd name="connsiteX4" fmla="*/ 330200 w 488950"/>
                  <a:gd name="connsiteY4" fmla="*/ 319088 h 922338"/>
                  <a:gd name="connsiteX0" fmla="*/ 488950 w 488950"/>
                  <a:gd name="connsiteY0" fmla="*/ 960438 h 960438"/>
                  <a:gd name="connsiteX1" fmla="*/ 342900 w 488950"/>
                  <a:gd name="connsiteY1" fmla="*/ 344488 h 960438"/>
                  <a:gd name="connsiteX2" fmla="*/ 328612 w 488950"/>
                  <a:gd name="connsiteY2" fmla="*/ 0 h 960438"/>
                  <a:gd name="connsiteX3" fmla="*/ 0 w 488950"/>
                  <a:gd name="connsiteY3" fmla="*/ 376238 h 960438"/>
                  <a:gd name="connsiteX4" fmla="*/ 330200 w 488950"/>
                  <a:gd name="connsiteY4" fmla="*/ 357188 h 960438"/>
                  <a:gd name="connsiteX0" fmla="*/ 488950 w 488950"/>
                  <a:gd name="connsiteY0" fmla="*/ 960438 h 960438"/>
                  <a:gd name="connsiteX1" fmla="*/ 342900 w 488950"/>
                  <a:gd name="connsiteY1" fmla="*/ 344488 h 960438"/>
                  <a:gd name="connsiteX2" fmla="*/ 328612 w 488950"/>
                  <a:gd name="connsiteY2" fmla="*/ 0 h 960438"/>
                  <a:gd name="connsiteX3" fmla="*/ 0 w 488950"/>
                  <a:gd name="connsiteY3" fmla="*/ 376238 h 960438"/>
                  <a:gd name="connsiteX4" fmla="*/ 330200 w 488950"/>
                  <a:gd name="connsiteY4" fmla="*/ 357188 h 960438"/>
                  <a:gd name="connsiteX0" fmla="*/ 488950 w 488950"/>
                  <a:gd name="connsiteY0" fmla="*/ 960438 h 960438"/>
                  <a:gd name="connsiteX1" fmla="*/ 342900 w 488950"/>
                  <a:gd name="connsiteY1" fmla="*/ 344488 h 960438"/>
                  <a:gd name="connsiteX2" fmla="*/ 328612 w 488950"/>
                  <a:gd name="connsiteY2" fmla="*/ 0 h 960438"/>
                  <a:gd name="connsiteX3" fmla="*/ 95250 w 488950"/>
                  <a:gd name="connsiteY3" fmla="*/ 250826 h 960438"/>
                  <a:gd name="connsiteX4" fmla="*/ 0 w 488950"/>
                  <a:gd name="connsiteY4" fmla="*/ 376238 h 960438"/>
                  <a:gd name="connsiteX5" fmla="*/ 330200 w 488950"/>
                  <a:gd name="connsiteY5" fmla="*/ 357188 h 960438"/>
                  <a:gd name="connsiteX0" fmla="*/ 488950 w 488950"/>
                  <a:gd name="connsiteY0" fmla="*/ 960438 h 960438"/>
                  <a:gd name="connsiteX1" fmla="*/ 342900 w 488950"/>
                  <a:gd name="connsiteY1" fmla="*/ 344488 h 960438"/>
                  <a:gd name="connsiteX2" fmla="*/ 328612 w 488950"/>
                  <a:gd name="connsiteY2" fmla="*/ 0 h 960438"/>
                  <a:gd name="connsiteX3" fmla="*/ 95250 w 488950"/>
                  <a:gd name="connsiteY3" fmla="*/ 250826 h 960438"/>
                  <a:gd name="connsiteX4" fmla="*/ 0 w 488950"/>
                  <a:gd name="connsiteY4" fmla="*/ 376238 h 960438"/>
                  <a:gd name="connsiteX5" fmla="*/ 330200 w 488950"/>
                  <a:gd name="connsiteY5" fmla="*/ 357188 h 96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8950" h="960438">
                    <a:moveTo>
                      <a:pt x="488950" y="960438"/>
                    </a:moveTo>
                    <a:cubicBezTo>
                      <a:pt x="440267" y="755121"/>
                      <a:pt x="369623" y="504561"/>
                      <a:pt x="342900" y="344488"/>
                    </a:cubicBezTo>
                    <a:cubicBezTo>
                      <a:pt x="316177" y="184415"/>
                      <a:pt x="330199" y="42995"/>
                      <a:pt x="328612" y="0"/>
                    </a:cubicBezTo>
                    <a:cubicBezTo>
                      <a:pt x="258762" y="81227"/>
                      <a:pt x="165100" y="169599"/>
                      <a:pt x="95250" y="250826"/>
                    </a:cubicBezTo>
                    <a:lnTo>
                      <a:pt x="0" y="376238"/>
                    </a:lnTo>
                    <a:lnTo>
                      <a:pt x="330200" y="357188"/>
                    </a:ln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5867400" y="1698625"/>
                <a:ext cx="373062" cy="946150"/>
              </a:xfrm>
              <a:custGeom>
                <a:avLst/>
                <a:gdLst>
                  <a:gd name="connsiteX0" fmla="*/ 349250 w 349250"/>
                  <a:gd name="connsiteY0" fmla="*/ 946150 h 946150"/>
                  <a:gd name="connsiteX1" fmla="*/ 336550 w 349250"/>
                  <a:gd name="connsiteY1" fmla="*/ 355600 h 946150"/>
                  <a:gd name="connsiteX2" fmla="*/ 234950 w 349250"/>
                  <a:gd name="connsiteY2" fmla="*/ 0 h 946150"/>
                  <a:gd name="connsiteX3" fmla="*/ 0 w 349250"/>
                  <a:gd name="connsiteY3" fmla="*/ 209550 h 946150"/>
                  <a:gd name="connsiteX4" fmla="*/ 273050 w 349250"/>
                  <a:gd name="connsiteY4" fmla="*/ 184150 h 946150"/>
                  <a:gd name="connsiteX0" fmla="*/ 373062 w 373062"/>
                  <a:gd name="connsiteY0" fmla="*/ 946150 h 946150"/>
                  <a:gd name="connsiteX1" fmla="*/ 360362 w 373062"/>
                  <a:gd name="connsiteY1" fmla="*/ 355600 h 946150"/>
                  <a:gd name="connsiteX2" fmla="*/ 258762 w 373062"/>
                  <a:gd name="connsiteY2" fmla="*/ 0 h 946150"/>
                  <a:gd name="connsiteX3" fmla="*/ 0 w 373062"/>
                  <a:gd name="connsiteY3" fmla="*/ 216694 h 946150"/>
                  <a:gd name="connsiteX4" fmla="*/ 296862 w 373062"/>
                  <a:gd name="connsiteY4" fmla="*/ 184150 h 946150"/>
                  <a:gd name="connsiteX0" fmla="*/ 373062 w 373062"/>
                  <a:gd name="connsiteY0" fmla="*/ 946150 h 946150"/>
                  <a:gd name="connsiteX1" fmla="*/ 360362 w 373062"/>
                  <a:gd name="connsiteY1" fmla="*/ 355600 h 946150"/>
                  <a:gd name="connsiteX2" fmla="*/ 258762 w 373062"/>
                  <a:gd name="connsiteY2" fmla="*/ 0 h 946150"/>
                  <a:gd name="connsiteX3" fmla="*/ 0 w 373062"/>
                  <a:gd name="connsiteY3" fmla="*/ 216694 h 946150"/>
                  <a:gd name="connsiteX4" fmla="*/ 296862 w 373062"/>
                  <a:gd name="connsiteY4" fmla="*/ 184150 h 946150"/>
                  <a:gd name="connsiteX0" fmla="*/ 373062 w 373062"/>
                  <a:gd name="connsiteY0" fmla="*/ 946150 h 946150"/>
                  <a:gd name="connsiteX1" fmla="*/ 360362 w 373062"/>
                  <a:gd name="connsiteY1" fmla="*/ 355600 h 946150"/>
                  <a:gd name="connsiteX2" fmla="*/ 258762 w 373062"/>
                  <a:gd name="connsiteY2" fmla="*/ 0 h 946150"/>
                  <a:gd name="connsiteX3" fmla="*/ 0 w 373062"/>
                  <a:gd name="connsiteY3" fmla="*/ 216694 h 946150"/>
                  <a:gd name="connsiteX4" fmla="*/ 296862 w 373062"/>
                  <a:gd name="connsiteY4" fmla="*/ 184150 h 946150"/>
                  <a:gd name="connsiteX0" fmla="*/ 373062 w 373062"/>
                  <a:gd name="connsiteY0" fmla="*/ 946150 h 946150"/>
                  <a:gd name="connsiteX1" fmla="*/ 360362 w 373062"/>
                  <a:gd name="connsiteY1" fmla="*/ 355600 h 946150"/>
                  <a:gd name="connsiteX2" fmla="*/ 258762 w 373062"/>
                  <a:gd name="connsiteY2" fmla="*/ 0 h 946150"/>
                  <a:gd name="connsiteX3" fmla="*/ 0 w 373062"/>
                  <a:gd name="connsiteY3" fmla="*/ 216694 h 946150"/>
                  <a:gd name="connsiteX4" fmla="*/ 296862 w 373062"/>
                  <a:gd name="connsiteY4" fmla="*/ 184150 h 946150"/>
                  <a:gd name="connsiteX0" fmla="*/ 373062 w 373062"/>
                  <a:gd name="connsiteY0" fmla="*/ 946150 h 946150"/>
                  <a:gd name="connsiteX1" fmla="*/ 360362 w 373062"/>
                  <a:gd name="connsiteY1" fmla="*/ 355600 h 946150"/>
                  <a:gd name="connsiteX2" fmla="*/ 258762 w 373062"/>
                  <a:gd name="connsiteY2" fmla="*/ 0 h 946150"/>
                  <a:gd name="connsiteX3" fmla="*/ 0 w 373062"/>
                  <a:gd name="connsiteY3" fmla="*/ 216694 h 946150"/>
                  <a:gd name="connsiteX4" fmla="*/ 296862 w 373062"/>
                  <a:gd name="connsiteY4" fmla="*/ 184150 h 946150"/>
                  <a:gd name="connsiteX0" fmla="*/ 373062 w 373062"/>
                  <a:gd name="connsiteY0" fmla="*/ 946150 h 946150"/>
                  <a:gd name="connsiteX1" fmla="*/ 360362 w 373062"/>
                  <a:gd name="connsiteY1" fmla="*/ 355600 h 946150"/>
                  <a:gd name="connsiteX2" fmla="*/ 258762 w 373062"/>
                  <a:gd name="connsiteY2" fmla="*/ 0 h 946150"/>
                  <a:gd name="connsiteX3" fmla="*/ 0 w 373062"/>
                  <a:gd name="connsiteY3" fmla="*/ 216694 h 946150"/>
                  <a:gd name="connsiteX4" fmla="*/ 296862 w 373062"/>
                  <a:gd name="connsiteY4" fmla="*/ 184150 h 946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062" h="946150">
                    <a:moveTo>
                      <a:pt x="373062" y="946150"/>
                    </a:moveTo>
                    <a:lnTo>
                      <a:pt x="360362" y="355600"/>
                    </a:lnTo>
                    <a:cubicBezTo>
                      <a:pt x="326495" y="237067"/>
                      <a:pt x="342635" y="230452"/>
                      <a:pt x="258762" y="0"/>
                    </a:cubicBezTo>
                    <a:cubicBezTo>
                      <a:pt x="205846" y="22225"/>
                      <a:pt x="95779" y="123031"/>
                      <a:pt x="0" y="216694"/>
                    </a:cubicBezTo>
                    <a:cubicBezTo>
                      <a:pt x="89429" y="227277"/>
                      <a:pt x="176476" y="214048"/>
                      <a:pt x="296862" y="184150"/>
                    </a:cubicBezTo>
                  </a:path>
                </a:pathLst>
              </a:custGeom>
              <a:noFill/>
              <a:ln w="50800" cap="rnd">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6770688" y="1428750"/>
                <a:ext cx="1185862" cy="742950"/>
              </a:xfrm>
              <a:custGeom>
                <a:avLst/>
                <a:gdLst>
                  <a:gd name="connsiteX0" fmla="*/ 1152525 w 1152525"/>
                  <a:gd name="connsiteY0" fmla="*/ 742950 h 742950"/>
                  <a:gd name="connsiteX1" fmla="*/ 600075 w 1152525"/>
                  <a:gd name="connsiteY1" fmla="*/ 323850 h 742950"/>
                  <a:gd name="connsiteX2" fmla="*/ 685800 w 1152525"/>
                  <a:gd name="connsiteY2" fmla="*/ 295275 h 742950"/>
                  <a:gd name="connsiteX3" fmla="*/ 419100 w 1152525"/>
                  <a:gd name="connsiteY3" fmla="*/ 381000 h 742950"/>
                  <a:gd name="connsiteX4" fmla="*/ 0 w 1152525"/>
                  <a:gd name="connsiteY4" fmla="*/ 361950 h 742950"/>
                  <a:gd name="connsiteX5" fmla="*/ 238125 w 1152525"/>
                  <a:gd name="connsiteY5" fmla="*/ 247650 h 742950"/>
                  <a:gd name="connsiteX6" fmla="*/ 571500 w 1152525"/>
                  <a:gd name="connsiteY6" fmla="*/ 133350 h 742950"/>
                  <a:gd name="connsiteX7" fmla="*/ 419100 w 1152525"/>
                  <a:gd name="connsiteY7" fmla="*/ 180975 h 742950"/>
                  <a:gd name="connsiteX8" fmla="*/ 609600 w 1152525"/>
                  <a:gd name="connsiteY8" fmla="*/ 314325 h 742950"/>
                  <a:gd name="connsiteX9" fmla="*/ 257175 w 1152525"/>
                  <a:gd name="connsiteY9" fmla="*/ 0 h 742950"/>
                  <a:gd name="connsiteX0" fmla="*/ 1185862 w 1185862"/>
                  <a:gd name="connsiteY0" fmla="*/ 742950 h 742950"/>
                  <a:gd name="connsiteX1" fmla="*/ 633412 w 1185862"/>
                  <a:gd name="connsiteY1" fmla="*/ 323850 h 742950"/>
                  <a:gd name="connsiteX2" fmla="*/ 719137 w 1185862"/>
                  <a:gd name="connsiteY2" fmla="*/ 295275 h 742950"/>
                  <a:gd name="connsiteX3" fmla="*/ 452437 w 1185862"/>
                  <a:gd name="connsiteY3" fmla="*/ 381000 h 742950"/>
                  <a:gd name="connsiteX4" fmla="*/ 0 w 1185862"/>
                  <a:gd name="connsiteY4" fmla="*/ 381000 h 742950"/>
                  <a:gd name="connsiteX5" fmla="*/ 271462 w 1185862"/>
                  <a:gd name="connsiteY5" fmla="*/ 247650 h 742950"/>
                  <a:gd name="connsiteX6" fmla="*/ 604837 w 1185862"/>
                  <a:gd name="connsiteY6" fmla="*/ 133350 h 742950"/>
                  <a:gd name="connsiteX7" fmla="*/ 452437 w 1185862"/>
                  <a:gd name="connsiteY7" fmla="*/ 180975 h 742950"/>
                  <a:gd name="connsiteX8" fmla="*/ 642937 w 1185862"/>
                  <a:gd name="connsiteY8" fmla="*/ 314325 h 742950"/>
                  <a:gd name="connsiteX9" fmla="*/ 290512 w 1185862"/>
                  <a:gd name="connsiteY9" fmla="*/ 0 h 742950"/>
                  <a:gd name="connsiteX0" fmla="*/ 1185862 w 1185862"/>
                  <a:gd name="connsiteY0" fmla="*/ 742950 h 742950"/>
                  <a:gd name="connsiteX1" fmla="*/ 633412 w 1185862"/>
                  <a:gd name="connsiteY1" fmla="*/ 323850 h 742950"/>
                  <a:gd name="connsiteX2" fmla="*/ 719137 w 1185862"/>
                  <a:gd name="connsiteY2" fmla="*/ 295275 h 742950"/>
                  <a:gd name="connsiteX3" fmla="*/ 452437 w 1185862"/>
                  <a:gd name="connsiteY3" fmla="*/ 381000 h 742950"/>
                  <a:gd name="connsiteX4" fmla="*/ 0 w 1185862"/>
                  <a:gd name="connsiteY4" fmla="*/ 381000 h 742950"/>
                  <a:gd name="connsiteX5" fmla="*/ 271462 w 1185862"/>
                  <a:gd name="connsiteY5" fmla="*/ 247650 h 742950"/>
                  <a:gd name="connsiteX6" fmla="*/ 604837 w 1185862"/>
                  <a:gd name="connsiteY6" fmla="*/ 133350 h 742950"/>
                  <a:gd name="connsiteX7" fmla="*/ 452437 w 1185862"/>
                  <a:gd name="connsiteY7" fmla="*/ 180975 h 742950"/>
                  <a:gd name="connsiteX8" fmla="*/ 642937 w 1185862"/>
                  <a:gd name="connsiteY8" fmla="*/ 314325 h 742950"/>
                  <a:gd name="connsiteX9" fmla="*/ 290512 w 1185862"/>
                  <a:gd name="connsiteY9" fmla="*/ 0 h 742950"/>
                  <a:gd name="connsiteX0" fmla="*/ 1185862 w 1185862"/>
                  <a:gd name="connsiteY0" fmla="*/ 742950 h 742950"/>
                  <a:gd name="connsiteX1" fmla="*/ 633412 w 1185862"/>
                  <a:gd name="connsiteY1" fmla="*/ 323850 h 742950"/>
                  <a:gd name="connsiteX2" fmla="*/ 719137 w 1185862"/>
                  <a:gd name="connsiteY2" fmla="*/ 295275 h 742950"/>
                  <a:gd name="connsiteX3" fmla="*/ 452437 w 1185862"/>
                  <a:gd name="connsiteY3" fmla="*/ 381000 h 742950"/>
                  <a:gd name="connsiteX4" fmla="*/ 0 w 1185862"/>
                  <a:gd name="connsiteY4" fmla="*/ 381000 h 742950"/>
                  <a:gd name="connsiteX5" fmla="*/ 271462 w 1185862"/>
                  <a:gd name="connsiteY5" fmla="*/ 247650 h 742950"/>
                  <a:gd name="connsiteX6" fmla="*/ 604837 w 1185862"/>
                  <a:gd name="connsiteY6" fmla="*/ 133350 h 742950"/>
                  <a:gd name="connsiteX7" fmla="*/ 452437 w 1185862"/>
                  <a:gd name="connsiteY7" fmla="*/ 180975 h 742950"/>
                  <a:gd name="connsiteX8" fmla="*/ 642937 w 1185862"/>
                  <a:gd name="connsiteY8" fmla="*/ 314325 h 742950"/>
                  <a:gd name="connsiteX9" fmla="*/ 290512 w 1185862"/>
                  <a:gd name="connsiteY9" fmla="*/ 0 h 742950"/>
                  <a:gd name="connsiteX0" fmla="*/ 1185862 w 1185862"/>
                  <a:gd name="connsiteY0" fmla="*/ 742950 h 742950"/>
                  <a:gd name="connsiteX1" fmla="*/ 633412 w 1185862"/>
                  <a:gd name="connsiteY1" fmla="*/ 323850 h 742950"/>
                  <a:gd name="connsiteX2" fmla="*/ 719137 w 1185862"/>
                  <a:gd name="connsiteY2" fmla="*/ 295275 h 742950"/>
                  <a:gd name="connsiteX3" fmla="*/ 452437 w 1185862"/>
                  <a:gd name="connsiteY3" fmla="*/ 381000 h 742950"/>
                  <a:gd name="connsiteX4" fmla="*/ 0 w 1185862"/>
                  <a:gd name="connsiteY4" fmla="*/ 381000 h 742950"/>
                  <a:gd name="connsiteX5" fmla="*/ 271462 w 1185862"/>
                  <a:gd name="connsiteY5" fmla="*/ 247650 h 742950"/>
                  <a:gd name="connsiteX6" fmla="*/ 604837 w 1185862"/>
                  <a:gd name="connsiteY6" fmla="*/ 133350 h 742950"/>
                  <a:gd name="connsiteX7" fmla="*/ 452437 w 1185862"/>
                  <a:gd name="connsiteY7" fmla="*/ 180975 h 742950"/>
                  <a:gd name="connsiteX8" fmla="*/ 638175 w 1185862"/>
                  <a:gd name="connsiteY8" fmla="*/ 326231 h 742950"/>
                  <a:gd name="connsiteX9" fmla="*/ 290512 w 1185862"/>
                  <a:gd name="connsiteY9" fmla="*/ 0 h 742950"/>
                  <a:gd name="connsiteX0" fmla="*/ 1185862 w 1185862"/>
                  <a:gd name="connsiteY0" fmla="*/ 742950 h 742950"/>
                  <a:gd name="connsiteX1" fmla="*/ 633412 w 1185862"/>
                  <a:gd name="connsiteY1" fmla="*/ 323850 h 742950"/>
                  <a:gd name="connsiteX2" fmla="*/ 719137 w 1185862"/>
                  <a:gd name="connsiteY2" fmla="*/ 295275 h 742950"/>
                  <a:gd name="connsiteX3" fmla="*/ 452437 w 1185862"/>
                  <a:gd name="connsiteY3" fmla="*/ 381000 h 742950"/>
                  <a:gd name="connsiteX4" fmla="*/ 0 w 1185862"/>
                  <a:gd name="connsiteY4" fmla="*/ 381000 h 742950"/>
                  <a:gd name="connsiteX5" fmla="*/ 271462 w 1185862"/>
                  <a:gd name="connsiteY5" fmla="*/ 247650 h 742950"/>
                  <a:gd name="connsiteX6" fmla="*/ 604837 w 1185862"/>
                  <a:gd name="connsiteY6" fmla="*/ 133350 h 742950"/>
                  <a:gd name="connsiteX7" fmla="*/ 473868 w 1185862"/>
                  <a:gd name="connsiteY7" fmla="*/ 178593 h 742950"/>
                  <a:gd name="connsiteX8" fmla="*/ 638175 w 1185862"/>
                  <a:gd name="connsiteY8" fmla="*/ 326231 h 742950"/>
                  <a:gd name="connsiteX9" fmla="*/ 290512 w 1185862"/>
                  <a:gd name="connsiteY9" fmla="*/ 0 h 742950"/>
                  <a:gd name="connsiteX0" fmla="*/ 1185862 w 1185862"/>
                  <a:gd name="connsiteY0" fmla="*/ 742950 h 742950"/>
                  <a:gd name="connsiteX1" fmla="*/ 633412 w 1185862"/>
                  <a:gd name="connsiteY1" fmla="*/ 323850 h 742950"/>
                  <a:gd name="connsiteX2" fmla="*/ 719137 w 1185862"/>
                  <a:gd name="connsiteY2" fmla="*/ 295275 h 742950"/>
                  <a:gd name="connsiteX3" fmla="*/ 452437 w 1185862"/>
                  <a:gd name="connsiteY3" fmla="*/ 381000 h 742950"/>
                  <a:gd name="connsiteX4" fmla="*/ 0 w 1185862"/>
                  <a:gd name="connsiteY4" fmla="*/ 381000 h 742950"/>
                  <a:gd name="connsiteX5" fmla="*/ 271462 w 1185862"/>
                  <a:gd name="connsiteY5" fmla="*/ 247650 h 742950"/>
                  <a:gd name="connsiteX6" fmla="*/ 604837 w 1185862"/>
                  <a:gd name="connsiteY6" fmla="*/ 133350 h 742950"/>
                  <a:gd name="connsiteX7" fmla="*/ 473868 w 1185862"/>
                  <a:gd name="connsiteY7" fmla="*/ 178593 h 742950"/>
                  <a:gd name="connsiteX8" fmla="*/ 638175 w 1185862"/>
                  <a:gd name="connsiteY8" fmla="*/ 326231 h 742950"/>
                  <a:gd name="connsiteX9" fmla="*/ 290512 w 1185862"/>
                  <a:gd name="connsiteY9" fmla="*/ 0 h 742950"/>
                  <a:gd name="connsiteX0" fmla="*/ 1185862 w 1185862"/>
                  <a:gd name="connsiteY0" fmla="*/ 742950 h 742950"/>
                  <a:gd name="connsiteX1" fmla="*/ 633412 w 1185862"/>
                  <a:gd name="connsiteY1" fmla="*/ 323850 h 742950"/>
                  <a:gd name="connsiteX2" fmla="*/ 719137 w 1185862"/>
                  <a:gd name="connsiteY2" fmla="*/ 295275 h 742950"/>
                  <a:gd name="connsiteX3" fmla="*/ 452437 w 1185862"/>
                  <a:gd name="connsiteY3" fmla="*/ 381000 h 742950"/>
                  <a:gd name="connsiteX4" fmla="*/ 0 w 1185862"/>
                  <a:gd name="connsiteY4" fmla="*/ 381000 h 742950"/>
                  <a:gd name="connsiteX5" fmla="*/ 271462 w 1185862"/>
                  <a:gd name="connsiteY5" fmla="*/ 247650 h 742950"/>
                  <a:gd name="connsiteX6" fmla="*/ 604837 w 1185862"/>
                  <a:gd name="connsiteY6" fmla="*/ 133350 h 742950"/>
                  <a:gd name="connsiteX7" fmla="*/ 473868 w 1185862"/>
                  <a:gd name="connsiteY7" fmla="*/ 178593 h 742950"/>
                  <a:gd name="connsiteX8" fmla="*/ 638175 w 1185862"/>
                  <a:gd name="connsiteY8" fmla="*/ 326231 h 742950"/>
                  <a:gd name="connsiteX9" fmla="*/ 290512 w 1185862"/>
                  <a:gd name="connsiteY9" fmla="*/ 0 h 742950"/>
                  <a:gd name="connsiteX0" fmla="*/ 1185862 w 1185862"/>
                  <a:gd name="connsiteY0" fmla="*/ 742950 h 742950"/>
                  <a:gd name="connsiteX1" fmla="*/ 633412 w 1185862"/>
                  <a:gd name="connsiteY1" fmla="*/ 323850 h 742950"/>
                  <a:gd name="connsiteX2" fmla="*/ 719137 w 1185862"/>
                  <a:gd name="connsiteY2" fmla="*/ 295275 h 742950"/>
                  <a:gd name="connsiteX3" fmla="*/ 452437 w 1185862"/>
                  <a:gd name="connsiteY3" fmla="*/ 381000 h 742950"/>
                  <a:gd name="connsiteX4" fmla="*/ 0 w 1185862"/>
                  <a:gd name="connsiteY4" fmla="*/ 381000 h 742950"/>
                  <a:gd name="connsiteX5" fmla="*/ 271462 w 1185862"/>
                  <a:gd name="connsiteY5" fmla="*/ 247650 h 742950"/>
                  <a:gd name="connsiteX6" fmla="*/ 604837 w 1185862"/>
                  <a:gd name="connsiteY6" fmla="*/ 133350 h 742950"/>
                  <a:gd name="connsiteX7" fmla="*/ 473868 w 1185862"/>
                  <a:gd name="connsiteY7" fmla="*/ 178593 h 742950"/>
                  <a:gd name="connsiteX8" fmla="*/ 638175 w 1185862"/>
                  <a:gd name="connsiteY8" fmla="*/ 326231 h 742950"/>
                  <a:gd name="connsiteX9" fmla="*/ 290512 w 1185862"/>
                  <a:gd name="connsiteY9" fmla="*/ 0 h 742950"/>
                  <a:gd name="connsiteX0" fmla="*/ 1185862 w 1185862"/>
                  <a:gd name="connsiteY0" fmla="*/ 742950 h 742950"/>
                  <a:gd name="connsiteX1" fmla="*/ 633412 w 1185862"/>
                  <a:gd name="connsiteY1" fmla="*/ 323850 h 742950"/>
                  <a:gd name="connsiteX2" fmla="*/ 719137 w 1185862"/>
                  <a:gd name="connsiteY2" fmla="*/ 295275 h 742950"/>
                  <a:gd name="connsiteX3" fmla="*/ 452437 w 1185862"/>
                  <a:gd name="connsiteY3" fmla="*/ 381000 h 742950"/>
                  <a:gd name="connsiteX4" fmla="*/ 0 w 1185862"/>
                  <a:gd name="connsiteY4" fmla="*/ 381000 h 742950"/>
                  <a:gd name="connsiteX5" fmla="*/ 271462 w 1185862"/>
                  <a:gd name="connsiteY5" fmla="*/ 247650 h 742950"/>
                  <a:gd name="connsiteX6" fmla="*/ 604837 w 1185862"/>
                  <a:gd name="connsiteY6" fmla="*/ 133350 h 742950"/>
                  <a:gd name="connsiteX7" fmla="*/ 473868 w 1185862"/>
                  <a:gd name="connsiteY7" fmla="*/ 178593 h 742950"/>
                  <a:gd name="connsiteX8" fmla="*/ 638175 w 1185862"/>
                  <a:gd name="connsiteY8" fmla="*/ 326231 h 742950"/>
                  <a:gd name="connsiteX9" fmla="*/ 290512 w 1185862"/>
                  <a:gd name="connsiteY9" fmla="*/ 0 h 742950"/>
                  <a:gd name="connsiteX0" fmla="*/ 1185862 w 1185862"/>
                  <a:gd name="connsiteY0" fmla="*/ 742950 h 742950"/>
                  <a:gd name="connsiteX1" fmla="*/ 633412 w 1185862"/>
                  <a:gd name="connsiteY1" fmla="*/ 323850 h 742950"/>
                  <a:gd name="connsiteX2" fmla="*/ 719137 w 1185862"/>
                  <a:gd name="connsiteY2" fmla="*/ 295275 h 742950"/>
                  <a:gd name="connsiteX3" fmla="*/ 452437 w 1185862"/>
                  <a:gd name="connsiteY3" fmla="*/ 381000 h 742950"/>
                  <a:gd name="connsiteX4" fmla="*/ 0 w 1185862"/>
                  <a:gd name="connsiteY4" fmla="*/ 381000 h 742950"/>
                  <a:gd name="connsiteX5" fmla="*/ 271462 w 1185862"/>
                  <a:gd name="connsiteY5" fmla="*/ 247650 h 742950"/>
                  <a:gd name="connsiteX6" fmla="*/ 604837 w 1185862"/>
                  <a:gd name="connsiteY6" fmla="*/ 133350 h 742950"/>
                  <a:gd name="connsiteX7" fmla="*/ 473868 w 1185862"/>
                  <a:gd name="connsiteY7" fmla="*/ 178593 h 742950"/>
                  <a:gd name="connsiteX8" fmla="*/ 638175 w 1185862"/>
                  <a:gd name="connsiteY8" fmla="*/ 326231 h 742950"/>
                  <a:gd name="connsiteX9" fmla="*/ 290512 w 1185862"/>
                  <a:gd name="connsiteY9" fmla="*/ 0 h 74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5862" h="742950">
                    <a:moveTo>
                      <a:pt x="1185862" y="742950"/>
                    </a:moveTo>
                    <a:cubicBezTo>
                      <a:pt x="1001712" y="603250"/>
                      <a:pt x="817562" y="475456"/>
                      <a:pt x="633412" y="323850"/>
                    </a:cubicBezTo>
                    <a:lnTo>
                      <a:pt x="719137" y="295275"/>
                    </a:lnTo>
                    <a:lnTo>
                      <a:pt x="452437" y="381000"/>
                    </a:lnTo>
                    <a:cubicBezTo>
                      <a:pt x="346869" y="404813"/>
                      <a:pt x="150812" y="381000"/>
                      <a:pt x="0" y="381000"/>
                    </a:cubicBezTo>
                    <a:cubicBezTo>
                      <a:pt x="88105" y="317500"/>
                      <a:pt x="178386" y="286388"/>
                      <a:pt x="271462" y="247650"/>
                    </a:cubicBezTo>
                    <a:cubicBezTo>
                      <a:pt x="381137" y="202004"/>
                      <a:pt x="571103" y="144860"/>
                      <a:pt x="604837" y="133350"/>
                    </a:cubicBezTo>
                    <a:lnTo>
                      <a:pt x="473868" y="178593"/>
                    </a:lnTo>
                    <a:lnTo>
                      <a:pt x="638175" y="326231"/>
                    </a:lnTo>
                    <a:cubicBezTo>
                      <a:pt x="522287" y="217487"/>
                      <a:pt x="401638" y="125413"/>
                      <a:pt x="290512" y="0"/>
                    </a:cubicBezTo>
                  </a:path>
                </a:pathLst>
              </a:custGeom>
              <a:noFill/>
              <a:ln w="50800" cap="rnd">
                <a:solidFill>
                  <a:srgbClr val="C00000">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7" name="Picture 6" descr="A stone building&#10;&#10;Description automatically generated">
            <a:extLst>
              <a:ext uri="{FF2B5EF4-FFF2-40B4-BE49-F238E27FC236}">
                <a16:creationId xmlns:a16="http://schemas.microsoft.com/office/drawing/2014/main" id="{1546F9E2-374F-4190-A7DB-5E1AF8707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81812"/>
            <a:ext cx="9144000" cy="5294376"/>
          </a:xfrm>
          <a:prstGeom prst="rect">
            <a:avLst/>
          </a:prstGeom>
        </p:spPr>
      </p:pic>
    </p:spTree>
    <p:extLst>
      <p:ext uri="{BB962C8B-B14F-4D97-AF65-F5344CB8AC3E}">
        <p14:creationId xmlns:p14="http://schemas.microsoft.com/office/powerpoint/2010/main" val="15593305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tanding next to a brick wall&#10;&#10;Description automatically generated">
            <a:extLst>
              <a:ext uri="{FF2B5EF4-FFF2-40B4-BE49-F238E27FC236}">
                <a16:creationId xmlns:a16="http://schemas.microsoft.com/office/drawing/2014/main" id="{A165D0EE-FB36-4C1A-8D06-120DDDD5E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4486" y="369332"/>
            <a:ext cx="5476435" cy="6488667"/>
          </a:xfrm>
          <a:prstGeom prst="rect">
            <a:avLst/>
          </a:prstGeom>
        </p:spPr>
      </p:pic>
      <p:sp>
        <p:nvSpPr>
          <p:cNvPr id="2" name="Text Placeholder 1"/>
          <p:cNvSpPr>
            <a:spLocks noGrp="1"/>
          </p:cNvSpPr>
          <p:nvPr>
            <p:ph type="body" sz="quarter" idx="10"/>
          </p:nvPr>
        </p:nvSpPr>
        <p:spPr/>
        <p:txBody>
          <a:bodyPr/>
          <a:lstStyle/>
          <a:p>
            <a:r>
              <a:rPr lang="en-US" i="1" dirty="0" err="1"/>
              <a:t>Rechab</a:t>
            </a:r>
            <a:r>
              <a:rPr lang="en-US" i="1" dirty="0"/>
              <a:t> and </a:t>
            </a:r>
            <a:r>
              <a:rPr lang="en-US" i="1" dirty="0" err="1"/>
              <a:t>Baanah</a:t>
            </a:r>
            <a:r>
              <a:rPr lang="en-US" i="1" dirty="0"/>
              <a:t> Bring the Head of Ish-Bosheth</a:t>
            </a:r>
            <a:r>
              <a:rPr lang="en-US" dirty="0"/>
              <a:t>, by James Tissot, circa 1899</a:t>
            </a:r>
          </a:p>
        </p:txBody>
      </p:sp>
      <p:sp>
        <p:nvSpPr>
          <p:cNvPr id="3" name="Text Placeholder 2"/>
          <p:cNvSpPr>
            <a:spLocks noGrp="1"/>
          </p:cNvSpPr>
          <p:nvPr>
            <p:ph type="body" sz="quarter" idx="12"/>
          </p:nvPr>
        </p:nvSpPr>
        <p:spPr/>
        <p:txBody>
          <a:bodyPr/>
          <a:lstStyle/>
          <a:p>
            <a:r>
              <a:rPr lang="en-US" dirty="0"/>
              <a:t>16:8</a:t>
            </a:r>
          </a:p>
        </p:txBody>
      </p:sp>
      <p:sp>
        <p:nvSpPr>
          <p:cNvPr id="4" name="Title 3"/>
          <p:cNvSpPr>
            <a:spLocks noGrp="1"/>
          </p:cNvSpPr>
          <p:nvPr>
            <p:ph type="title"/>
          </p:nvPr>
        </p:nvSpPr>
        <p:spPr/>
        <p:txBody>
          <a:bodyPr/>
          <a:lstStyle/>
          <a:p>
            <a:r>
              <a:rPr lang="en-US" dirty="0"/>
              <a:t>Yahweh has returned upon you all the bloodshed of the house of Saul</a:t>
            </a:r>
          </a:p>
        </p:txBody>
      </p:sp>
    </p:spTree>
    <p:extLst>
      <p:ext uri="{BB962C8B-B14F-4D97-AF65-F5344CB8AC3E}">
        <p14:creationId xmlns:p14="http://schemas.microsoft.com/office/powerpoint/2010/main" val="19960358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“Abishai Street” sign in Jerusalem</a:t>
            </a:r>
          </a:p>
        </p:txBody>
      </p:sp>
      <p:sp>
        <p:nvSpPr>
          <p:cNvPr id="3" name="Text Placeholder 2"/>
          <p:cNvSpPr>
            <a:spLocks noGrp="1"/>
          </p:cNvSpPr>
          <p:nvPr>
            <p:ph type="body" sz="quarter" idx="12"/>
          </p:nvPr>
        </p:nvSpPr>
        <p:spPr/>
        <p:txBody>
          <a:bodyPr/>
          <a:lstStyle/>
          <a:p>
            <a:r>
              <a:rPr lang="en-US" dirty="0"/>
              <a:t>16:9</a:t>
            </a:r>
          </a:p>
        </p:txBody>
      </p:sp>
      <p:sp>
        <p:nvSpPr>
          <p:cNvPr id="4" name="Title 3"/>
          <p:cNvSpPr>
            <a:spLocks noGrp="1"/>
          </p:cNvSpPr>
          <p:nvPr>
            <p:ph type="title"/>
          </p:nvPr>
        </p:nvSpPr>
        <p:spPr/>
        <p:txBody>
          <a:bodyPr/>
          <a:lstStyle/>
          <a:p>
            <a:r>
              <a:rPr lang="en-US" dirty="0"/>
              <a:t>Abishai the son of </a:t>
            </a:r>
            <a:r>
              <a:rPr lang="en-US" dirty="0" err="1"/>
              <a:t>Zeruiah</a:t>
            </a:r>
            <a:r>
              <a:rPr lang="en-US" dirty="0"/>
              <a:t> said . . . “Why should this dead dog curse my lord the king?”</a:t>
            </a:r>
          </a:p>
        </p:txBody>
      </p:sp>
      <p:pic>
        <p:nvPicPr>
          <p:cNvPr id="6" name="Picture 5">
            <a:extLst>
              <a:ext uri="{FF2B5EF4-FFF2-40B4-BE49-F238E27FC236}">
                <a16:creationId xmlns:a16="http://schemas.microsoft.com/office/drawing/2014/main" id="{BFE3378E-6C26-4D1E-A179-4E07F63AEF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5146334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ssyrian dog figurine, adr100605449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3600" y="4281"/>
            <a:ext cx="4876800" cy="6849438"/>
          </a:xfrm>
          <a:prstGeom prst="rect">
            <a:avLst/>
          </a:prstGeom>
        </p:spPr>
      </p:pic>
      <p:sp>
        <p:nvSpPr>
          <p:cNvPr id="2" name="Text Placeholder 1"/>
          <p:cNvSpPr>
            <a:spLocks noGrp="1"/>
          </p:cNvSpPr>
          <p:nvPr>
            <p:ph type="body" sz="quarter" idx="10"/>
          </p:nvPr>
        </p:nvSpPr>
        <p:spPr/>
        <p:txBody>
          <a:bodyPr/>
          <a:lstStyle/>
          <a:p>
            <a:r>
              <a:rPr lang="en-US" dirty="0"/>
              <a:t>Assyrian dog figurine, circa 900–700 BC</a:t>
            </a:r>
          </a:p>
        </p:txBody>
      </p:sp>
      <p:sp>
        <p:nvSpPr>
          <p:cNvPr id="3" name="Text Placeholder 2"/>
          <p:cNvSpPr>
            <a:spLocks noGrp="1"/>
          </p:cNvSpPr>
          <p:nvPr>
            <p:ph type="body" sz="quarter" idx="12"/>
          </p:nvPr>
        </p:nvSpPr>
        <p:spPr/>
        <p:txBody>
          <a:bodyPr/>
          <a:lstStyle/>
          <a:p>
            <a:r>
              <a:rPr lang="en-US" dirty="0"/>
              <a:t>16:9</a:t>
            </a:r>
          </a:p>
        </p:txBody>
      </p:sp>
      <p:sp>
        <p:nvSpPr>
          <p:cNvPr id="4" name="Title 3"/>
          <p:cNvSpPr>
            <a:spLocks noGrp="1"/>
          </p:cNvSpPr>
          <p:nvPr>
            <p:ph type="title"/>
          </p:nvPr>
        </p:nvSpPr>
        <p:spPr/>
        <p:txBody>
          <a:bodyPr/>
          <a:lstStyle/>
          <a:p>
            <a:r>
              <a:rPr lang="en-US" dirty="0"/>
              <a:t>Abishai the son of </a:t>
            </a:r>
            <a:r>
              <a:rPr lang="en-US" dirty="0" err="1"/>
              <a:t>Zeruiah</a:t>
            </a:r>
            <a:r>
              <a:rPr lang="en-US" dirty="0"/>
              <a:t> said . . . “Why should this dead dog curse my lord the king?”</a:t>
            </a:r>
          </a:p>
        </p:txBody>
      </p:sp>
    </p:spTree>
    <p:extLst>
      <p:ext uri="{BB962C8B-B14F-4D97-AF65-F5344CB8AC3E}">
        <p14:creationId xmlns:p14="http://schemas.microsoft.com/office/powerpoint/2010/main" val="24706181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ird sitting on top of a sandy beach&#10;&#10;Description automatically generated">
            <a:extLst>
              <a:ext uri="{FF2B5EF4-FFF2-40B4-BE49-F238E27FC236}">
                <a16:creationId xmlns:a16="http://schemas.microsoft.com/office/drawing/2014/main" id="{5B0010C7-98C2-40D2-929D-6C6ECAF7D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Vultures feeding on a dead dog</a:t>
            </a:r>
          </a:p>
        </p:txBody>
      </p:sp>
      <p:sp>
        <p:nvSpPr>
          <p:cNvPr id="3" name="Text Placeholder 2"/>
          <p:cNvSpPr>
            <a:spLocks noGrp="1"/>
          </p:cNvSpPr>
          <p:nvPr>
            <p:ph type="body" sz="quarter" idx="12"/>
          </p:nvPr>
        </p:nvSpPr>
        <p:spPr/>
        <p:txBody>
          <a:bodyPr/>
          <a:lstStyle/>
          <a:p>
            <a:r>
              <a:rPr lang="en-US" dirty="0"/>
              <a:t>16:9</a:t>
            </a:r>
          </a:p>
        </p:txBody>
      </p:sp>
      <p:sp>
        <p:nvSpPr>
          <p:cNvPr id="4" name="Title 3"/>
          <p:cNvSpPr>
            <a:spLocks noGrp="1"/>
          </p:cNvSpPr>
          <p:nvPr>
            <p:ph type="title"/>
          </p:nvPr>
        </p:nvSpPr>
        <p:spPr/>
        <p:txBody>
          <a:bodyPr/>
          <a:lstStyle/>
          <a:p>
            <a:r>
              <a:rPr lang="en-US" dirty="0"/>
              <a:t>Abishai the son of </a:t>
            </a:r>
            <a:r>
              <a:rPr lang="en-US" dirty="0" err="1"/>
              <a:t>Zeruiah</a:t>
            </a:r>
            <a:r>
              <a:rPr lang="en-US" dirty="0"/>
              <a:t> said . . . “Why should this dead dog curse my lord the king?”</a:t>
            </a:r>
          </a:p>
        </p:txBody>
      </p:sp>
    </p:spTree>
    <p:extLst>
      <p:ext uri="{BB962C8B-B14F-4D97-AF65-F5344CB8AC3E}">
        <p14:creationId xmlns:p14="http://schemas.microsoft.com/office/powerpoint/2010/main" val="3890712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East Jerusalem and Mt of Olives aerial from s"/>
          <p:cNvPicPr preferRelativeResize="0">
            <a:picLocks noChangeAspect="1" noChangeArrowheads="1"/>
          </p:cNvPicPr>
          <p:nvPr>
            <p:custDataLst>
              <p:tags r:id="rId1"/>
            </p:custDataLst>
          </p:nvPr>
        </p:nvPicPr>
        <p:blipFill>
          <a:blip r:embed="rId4"/>
          <a:srcRect/>
          <a:stretch>
            <a:fillRect/>
          </a:stretch>
        </p:blipFill>
        <p:spPr bwMode="auto">
          <a:xfrm>
            <a:off x="0" y="223360"/>
            <a:ext cx="9144000" cy="6405563"/>
          </a:xfrm>
          <a:prstGeom prst="rect">
            <a:avLst/>
          </a:prstGeom>
          <a:noFill/>
          <a:ln w="9525">
            <a:noFill/>
            <a:miter lim="800000"/>
            <a:headEnd/>
            <a:tailEnd/>
          </a:ln>
        </p:spPr>
      </p:pic>
      <p:sp>
        <p:nvSpPr>
          <p:cNvPr id="49" name="Oval 48"/>
          <p:cNvSpPr/>
          <p:nvPr/>
        </p:nvSpPr>
        <p:spPr>
          <a:xfrm rot="20633435">
            <a:off x="46706" y="3284859"/>
            <a:ext cx="5302336" cy="108086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 name="Text Placeholder 1"/>
          <p:cNvSpPr>
            <a:spLocks noGrp="1"/>
          </p:cNvSpPr>
          <p:nvPr>
            <p:ph type="body" sz="quarter" idx="10"/>
          </p:nvPr>
        </p:nvSpPr>
        <p:spPr/>
        <p:txBody>
          <a:bodyPr/>
          <a:lstStyle/>
          <a:p>
            <a:r>
              <a:rPr lang="en-US" dirty="0"/>
              <a:t>The Mount of Olives, Benjamin, and the Judean wilderness (aerial view from the south)</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a:t>When David was a little past the top of the ascent, </a:t>
            </a:r>
            <a:r>
              <a:rPr lang="en-US" dirty="0" err="1"/>
              <a:t>Ziba</a:t>
            </a:r>
            <a:r>
              <a:rPr lang="en-US" dirty="0"/>
              <a:t> the servant of </a:t>
            </a:r>
            <a:r>
              <a:rPr lang="en-US" dirty="0" err="1"/>
              <a:t>Mephibosheth</a:t>
            </a:r>
            <a:r>
              <a:rPr lang="en-US" dirty="0"/>
              <a:t> met him</a:t>
            </a:r>
          </a:p>
        </p:txBody>
      </p:sp>
      <p:sp>
        <p:nvSpPr>
          <p:cNvPr id="27" name="Text Box 6"/>
          <p:cNvSpPr txBox="1">
            <a:spLocks noChangeArrowheads="1"/>
          </p:cNvSpPr>
          <p:nvPr/>
        </p:nvSpPr>
        <p:spPr bwMode="auto">
          <a:xfrm rot="20773076">
            <a:off x="1687602" y="4063239"/>
            <a:ext cx="151290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Mt. of Olives</a:t>
            </a:r>
          </a:p>
        </p:txBody>
      </p:sp>
      <p:sp>
        <p:nvSpPr>
          <p:cNvPr id="29" name="Text Box 13"/>
          <p:cNvSpPr txBox="1">
            <a:spLocks noChangeArrowheads="1"/>
          </p:cNvSpPr>
          <p:nvPr/>
        </p:nvSpPr>
        <p:spPr bwMode="auto">
          <a:xfrm>
            <a:off x="5119575" y="1530952"/>
            <a:ext cx="776175" cy="338554"/>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srgbClr val="FFFFFF"/>
                </a:solidFill>
                <a:effectLst>
                  <a:glow rad="76200">
                    <a:srgbClr val="000000">
                      <a:alpha val="60000"/>
                    </a:srgbClr>
                  </a:glow>
                </a:effectLst>
                <a:uLnTx/>
                <a:uFillTx/>
                <a:latin typeface="Calibri"/>
                <a:cs typeface="Calibri"/>
              </a:rPr>
              <a:t>Gibeah</a:t>
            </a:r>
            <a:endPar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a:cs typeface="Calibri"/>
            </a:endParaRPr>
          </a:p>
        </p:txBody>
      </p:sp>
      <p:sp>
        <p:nvSpPr>
          <p:cNvPr id="30" name="Text Box 14"/>
          <p:cNvSpPr txBox="1">
            <a:spLocks noChangeArrowheads="1"/>
          </p:cNvSpPr>
          <p:nvPr/>
        </p:nvSpPr>
        <p:spPr bwMode="auto">
          <a:xfrm>
            <a:off x="7787463" y="890050"/>
            <a:ext cx="800219" cy="338554"/>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srgbClr val="FFFFFF"/>
                </a:solidFill>
                <a:effectLst>
                  <a:glow rad="76200">
                    <a:srgbClr val="000000">
                      <a:alpha val="60000"/>
                    </a:srgbClr>
                  </a:glow>
                </a:effectLst>
                <a:uLnTx/>
                <a:uFillTx/>
                <a:latin typeface="Calibri"/>
                <a:cs typeface="Calibri"/>
              </a:rPr>
              <a:t>Mizpah</a:t>
            </a:r>
            <a:endPar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a:cs typeface="Calibri"/>
            </a:endParaRPr>
          </a:p>
        </p:txBody>
      </p:sp>
      <p:sp>
        <p:nvSpPr>
          <p:cNvPr id="31" name="Text Box 15"/>
          <p:cNvSpPr txBox="1">
            <a:spLocks noChangeArrowheads="1"/>
          </p:cNvSpPr>
          <p:nvPr/>
        </p:nvSpPr>
        <p:spPr bwMode="auto">
          <a:xfrm>
            <a:off x="7848600" y="1423450"/>
            <a:ext cx="763351" cy="338554"/>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a:cs typeface="Calibri"/>
              </a:rPr>
              <a:t>Ramah</a:t>
            </a:r>
          </a:p>
        </p:txBody>
      </p:sp>
      <p:sp>
        <p:nvSpPr>
          <p:cNvPr id="33" name="Line 17"/>
          <p:cNvSpPr>
            <a:spLocks noChangeShapeType="1"/>
          </p:cNvSpPr>
          <p:nvPr/>
        </p:nvSpPr>
        <p:spPr bwMode="auto">
          <a:xfrm flipH="1">
            <a:off x="104775" y="3090385"/>
            <a:ext cx="3048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4" name="Text Box 18"/>
          <p:cNvSpPr txBox="1">
            <a:spLocks noChangeArrowheads="1"/>
          </p:cNvSpPr>
          <p:nvPr/>
        </p:nvSpPr>
        <p:spPr bwMode="auto">
          <a:xfrm>
            <a:off x="171113" y="2458699"/>
            <a:ext cx="1000595" cy="646331"/>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Dome of</a:t>
            </a:r>
            <a:b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b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the Rock</a:t>
            </a:r>
          </a:p>
        </p:txBody>
      </p:sp>
      <p:sp>
        <p:nvSpPr>
          <p:cNvPr id="35" name="Text Box 19"/>
          <p:cNvSpPr txBox="1">
            <a:spLocks noChangeArrowheads="1"/>
          </p:cNvSpPr>
          <p:nvPr/>
        </p:nvSpPr>
        <p:spPr bwMode="auto">
          <a:xfrm>
            <a:off x="6907211" y="3017265"/>
            <a:ext cx="107112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Bahurim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6" name="Text Box 21"/>
          <p:cNvSpPr txBox="1">
            <a:spLocks noChangeArrowheads="1"/>
          </p:cNvSpPr>
          <p:nvPr/>
        </p:nvSpPr>
        <p:spPr bwMode="auto">
          <a:xfrm>
            <a:off x="4213920" y="2731464"/>
            <a:ext cx="73908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Nob</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t>
            </a:r>
          </a:p>
        </p:txBody>
      </p:sp>
      <p:sp>
        <p:nvSpPr>
          <p:cNvPr id="40" name="Oval 39"/>
          <p:cNvSpPr/>
          <p:nvPr/>
        </p:nvSpPr>
        <p:spPr>
          <a:xfrm>
            <a:off x="5181600" y="1899760"/>
            <a:ext cx="609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1" name="Oval 40"/>
          <p:cNvSpPr/>
          <p:nvPr/>
        </p:nvSpPr>
        <p:spPr>
          <a:xfrm>
            <a:off x="4191000" y="3118960"/>
            <a:ext cx="7620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2" name="Oval 41"/>
          <p:cNvSpPr/>
          <p:nvPr/>
        </p:nvSpPr>
        <p:spPr>
          <a:xfrm rot="381062">
            <a:off x="6614100" y="3453551"/>
            <a:ext cx="15240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6" name="Oval 45"/>
          <p:cNvSpPr/>
          <p:nvPr/>
        </p:nvSpPr>
        <p:spPr>
          <a:xfrm>
            <a:off x="7260336" y="1530952"/>
            <a:ext cx="609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7" name="Oval 46"/>
          <p:cNvSpPr/>
          <p:nvPr/>
        </p:nvSpPr>
        <p:spPr>
          <a:xfrm>
            <a:off x="7315200" y="1192624"/>
            <a:ext cx="609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8" name="Freeform 47"/>
          <p:cNvSpPr/>
          <p:nvPr/>
        </p:nvSpPr>
        <p:spPr>
          <a:xfrm>
            <a:off x="-14514" y="3382735"/>
            <a:ext cx="4187371" cy="710293"/>
          </a:xfrm>
          <a:custGeom>
            <a:avLst/>
            <a:gdLst>
              <a:gd name="connsiteX0" fmla="*/ 0 w 4136571"/>
              <a:gd name="connsiteY0" fmla="*/ 624115 h 624115"/>
              <a:gd name="connsiteX1" fmla="*/ 1175657 w 4136571"/>
              <a:gd name="connsiteY1" fmla="*/ 333829 h 624115"/>
              <a:gd name="connsiteX2" fmla="*/ 1872343 w 4136571"/>
              <a:gd name="connsiteY2" fmla="*/ 232229 h 624115"/>
              <a:gd name="connsiteX3" fmla="*/ 2859314 w 4136571"/>
              <a:gd name="connsiteY3" fmla="*/ 0 h 624115"/>
              <a:gd name="connsiteX4" fmla="*/ 3657600 w 4136571"/>
              <a:gd name="connsiteY4" fmla="*/ 130629 h 624115"/>
              <a:gd name="connsiteX5" fmla="*/ 4136571 w 4136571"/>
              <a:gd name="connsiteY5" fmla="*/ 72572 h 624115"/>
              <a:gd name="connsiteX0" fmla="*/ 0 w 4136571"/>
              <a:gd name="connsiteY0" fmla="*/ 626836 h 626836"/>
              <a:gd name="connsiteX1" fmla="*/ 1175657 w 4136571"/>
              <a:gd name="connsiteY1" fmla="*/ 336550 h 626836"/>
              <a:gd name="connsiteX2" fmla="*/ 1872343 w 4136571"/>
              <a:gd name="connsiteY2" fmla="*/ 234950 h 626836"/>
              <a:gd name="connsiteX3" fmla="*/ 2859314 w 4136571"/>
              <a:gd name="connsiteY3" fmla="*/ 2721 h 626836"/>
              <a:gd name="connsiteX4" fmla="*/ 3632200 w 4136571"/>
              <a:gd name="connsiteY4" fmla="*/ 0 h 626836"/>
              <a:gd name="connsiteX5" fmla="*/ 4136571 w 4136571"/>
              <a:gd name="connsiteY5" fmla="*/ 75293 h 626836"/>
              <a:gd name="connsiteX0" fmla="*/ 0 w 4187371"/>
              <a:gd name="connsiteY0" fmla="*/ 710293 h 710293"/>
              <a:gd name="connsiteX1" fmla="*/ 1175657 w 4187371"/>
              <a:gd name="connsiteY1" fmla="*/ 420007 h 710293"/>
              <a:gd name="connsiteX2" fmla="*/ 1872343 w 4187371"/>
              <a:gd name="connsiteY2" fmla="*/ 3184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72343 w 4187371"/>
              <a:gd name="connsiteY2" fmla="*/ 3184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56607 w 4187371"/>
              <a:gd name="connsiteY1" fmla="*/ 3819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56607 w 4187371"/>
              <a:gd name="connsiteY1" fmla="*/ 381907 h 710293"/>
              <a:gd name="connsiteX2" fmla="*/ 2173968 w 4187371"/>
              <a:gd name="connsiteY2" fmla="*/ 73932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88357 w 4187371"/>
              <a:gd name="connsiteY1" fmla="*/ 410482 h 710293"/>
              <a:gd name="connsiteX2" fmla="*/ 2173968 w 4187371"/>
              <a:gd name="connsiteY2" fmla="*/ 73932 h 710293"/>
              <a:gd name="connsiteX3" fmla="*/ 2859314 w 4187371"/>
              <a:gd name="connsiteY3" fmla="*/ 86178 h 710293"/>
              <a:gd name="connsiteX4" fmla="*/ 3632200 w 4187371"/>
              <a:gd name="connsiteY4" fmla="*/ 83457 h 710293"/>
              <a:gd name="connsiteX5" fmla="*/ 4187371 w 4187371"/>
              <a:gd name="connsiteY5" fmla="*/ 0 h 710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7371" h="710293">
                <a:moveTo>
                  <a:pt x="0" y="710293"/>
                </a:moveTo>
                <a:cubicBezTo>
                  <a:pt x="391886" y="613531"/>
                  <a:pt x="826029" y="516542"/>
                  <a:pt x="1188357" y="410482"/>
                </a:cubicBezTo>
                <a:cubicBezTo>
                  <a:pt x="1550685" y="304422"/>
                  <a:pt x="1895475" y="127983"/>
                  <a:pt x="2173968" y="73932"/>
                </a:cubicBezTo>
                <a:cubicBezTo>
                  <a:pt x="2452461" y="19881"/>
                  <a:pt x="2616275" y="84591"/>
                  <a:pt x="2859314" y="86178"/>
                </a:cubicBezTo>
                <a:cubicBezTo>
                  <a:pt x="3102353" y="87765"/>
                  <a:pt x="3412856" y="116430"/>
                  <a:pt x="3632200" y="83457"/>
                </a:cubicBezTo>
                <a:lnTo>
                  <a:pt x="4187371" y="0"/>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7" name="Freeform 6"/>
          <p:cNvSpPr/>
          <p:nvPr/>
        </p:nvSpPr>
        <p:spPr>
          <a:xfrm>
            <a:off x="3182810" y="2087880"/>
            <a:ext cx="2189290" cy="1203416"/>
          </a:xfrm>
          <a:custGeom>
            <a:avLst/>
            <a:gdLst>
              <a:gd name="connsiteX0" fmla="*/ 2560320 w 2560320"/>
              <a:gd name="connsiteY0" fmla="*/ 0 h 1196340"/>
              <a:gd name="connsiteX1" fmla="*/ 1775460 w 2560320"/>
              <a:gd name="connsiteY1" fmla="*/ 342900 h 1196340"/>
              <a:gd name="connsiteX2" fmla="*/ 0 w 2560320"/>
              <a:gd name="connsiteY2" fmla="*/ 922020 h 1196340"/>
              <a:gd name="connsiteX3" fmla="*/ 1264920 w 2560320"/>
              <a:gd name="connsiteY3" fmla="*/ 1196340 h 1196340"/>
              <a:gd name="connsiteX0" fmla="*/ 2565796 w 2565796"/>
              <a:gd name="connsiteY0" fmla="*/ 0 h 1196340"/>
              <a:gd name="connsiteX1" fmla="*/ 1780936 w 2565796"/>
              <a:gd name="connsiteY1" fmla="*/ 342900 h 1196340"/>
              <a:gd name="connsiteX2" fmla="*/ 5476 w 2565796"/>
              <a:gd name="connsiteY2" fmla="*/ 922020 h 1196340"/>
              <a:gd name="connsiteX3" fmla="*/ 1270396 w 2565796"/>
              <a:gd name="connsiteY3" fmla="*/ 1196340 h 1196340"/>
              <a:gd name="connsiteX0" fmla="*/ 2188152 w 2188152"/>
              <a:gd name="connsiteY0" fmla="*/ 0 h 1196340"/>
              <a:gd name="connsiteX1" fmla="*/ 1403292 w 2188152"/>
              <a:gd name="connsiteY1" fmla="*/ 342900 h 1196340"/>
              <a:gd name="connsiteX2" fmla="*/ 8832 w 2188152"/>
              <a:gd name="connsiteY2" fmla="*/ 861060 h 1196340"/>
              <a:gd name="connsiteX3" fmla="*/ 892752 w 2188152"/>
              <a:gd name="connsiteY3" fmla="*/ 1196340 h 1196340"/>
              <a:gd name="connsiteX0" fmla="*/ 2188152 w 2188152"/>
              <a:gd name="connsiteY0" fmla="*/ 0 h 1196340"/>
              <a:gd name="connsiteX1" fmla="*/ 1403292 w 2188152"/>
              <a:gd name="connsiteY1" fmla="*/ 342900 h 1196340"/>
              <a:gd name="connsiteX2" fmla="*/ 8832 w 2188152"/>
              <a:gd name="connsiteY2" fmla="*/ 861060 h 1196340"/>
              <a:gd name="connsiteX3" fmla="*/ 892752 w 2188152"/>
              <a:gd name="connsiteY3" fmla="*/ 1196340 h 1196340"/>
              <a:gd name="connsiteX0" fmla="*/ 2187025 w 2187025"/>
              <a:gd name="connsiteY0" fmla="*/ 0 h 1196340"/>
              <a:gd name="connsiteX1" fmla="*/ 1364065 w 2187025"/>
              <a:gd name="connsiteY1" fmla="*/ 434340 h 1196340"/>
              <a:gd name="connsiteX2" fmla="*/ 7705 w 2187025"/>
              <a:gd name="connsiteY2" fmla="*/ 861060 h 1196340"/>
              <a:gd name="connsiteX3" fmla="*/ 891625 w 2187025"/>
              <a:gd name="connsiteY3" fmla="*/ 1196340 h 1196340"/>
              <a:gd name="connsiteX0" fmla="*/ 2187025 w 2187025"/>
              <a:gd name="connsiteY0" fmla="*/ 0 h 1196340"/>
              <a:gd name="connsiteX1" fmla="*/ 1364065 w 2187025"/>
              <a:gd name="connsiteY1" fmla="*/ 434340 h 1196340"/>
              <a:gd name="connsiteX2" fmla="*/ 7705 w 2187025"/>
              <a:gd name="connsiteY2" fmla="*/ 861060 h 1196340"/>
              <a:gd name="connsiteX3" fmla="*/ 891625 w 2187025"/>
              <a:gd name="connsiteY3" fmla="*/ 1196340 h 1196340"/>
              <a:gd name="connsiteX0" fmla="*/ 2189290 w 2189290"/>
              <a:gd name="connsiteY0" fmla="*/ 0 h 1203416"/>
              <a:gd name="connsiteX1" fmla="*/ 1366330 w 2189290"/>
              <a:gd name="connsiteY1" fmla="*/ 434340 h 1203416"/>
              <a:gd name="connsiteX2" fmla="*/ 9970 w 2189290"/>
              <a:gd name="connsiteY2" fmla="*/ 861060 h 1203416"/>
              <a:gd name="connsiteX3" fmla="*/ 893890 w 2189290"/>
              <a:gd name="connsiteY3" fmla="*/ 1196340 h 1203416"/>
            </a:gdLst>
            <a:ahLst/>
            <a:cxnLst>
              <a:cxn ang="0">
                <a:pos x="connsiteX0" y="connsiteY0"/>
              </a:cxn>
              <a:cxn ang="0">
                <a:pos x="connsiteX1" y="connsiteY1"/>
              </a:cxn>
              <a:cxn ang="0">
                <a:pos x="connsiteX2" y="connsiteY2"/>
              </a:cxn>
              <a:cxn ang="0">
                <a:pos x="connsiteX3" y="connsiteY3"/>
              </a:cxn>
            </a:cxnLst>
            <a:rect l="l" t="t" r="r" b="b"/>
            <a:pathLst>
              <a:path w="2189290" h="1203416">
                <a:moveTo>
                  <a:pt x="2189290" y="0"/>
                </a:moveTo>
                <a:cubicBezTo>
                  <a:pt x="1790510" y="91440"/>
                  <a:pt x="1729550" y="290830"/>
                  <a:pt x="1366330" y="434340"/>
                </a:cubicBezTo>
                <a:cubicBezTo>
                  <a:pt x="1003110" y="577850"/>
                  <a:pt x="88710" y="734060"/>
                  <a:pt x="9970" y="861060"/>
                </a:cubicBezTo>
                <a:cubicBezTo>
                  <a:pt x="-68770" y="988060"/>
                  <a:pt x="327470" y="1249680"/>
                  <a:pt x="893890" y="119634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50" name="Text Box 6"/>
          <p:cNvSpPr txBox="1">
            <a:spLocks noChangeArrowheads="1"/>
          </p:cNvSpPr>
          <p:nvPr/>
        </p:nvSpPr>
        <p:spPr bwMode="auto">
          <a:xfrm rot="20478390">
            <a:off x="1066458" y="3330921"/>
            <a:ext cx="7745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David</a:t>
            </a:r>
          </a:p>
        </p:txBody>
      </p:sp>
      <p:sp>
        <p:nvSpPr>
          <p:cNvPr id="51" name="Text Box 6"/>
          <p:cNvSpPr txBox="1">
            <a:spLocks noChangeArrowheads="1"/>
          </p:cNvSpPr>
          <p:nvPr/>
        </p:nvSpPr>
        <p:spPr bwMode="auto">
          <a:xfrm rot="20708643">
            <a:off x="3679641" y="2385787"/>
            <a:ext cx="577401" cy="369332"/>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err="1">
                <a:ln>
                  <a:noFill/>
                </a:ln>
                <a:solidFill>
                  <a:srgbClr val="FEFF00"/>
                </a:solidFill>
                <a:effectLst>
                  <a:glow rad="76200">
                    <a:srgbClr val="000000">
                      <a:alpha val="60000"/>
                    </a:srgbClr>
                  </a:glow>
                </a:effectLst>
                <a:uLnTx/>
                <a:uFillTx/>
                <a:latin typeface="Calibri" pitchFamily="34" charset="0"/>
                <a:cs typeface="Calibri" pitchFamily="34" charset="0"/>
              </a:rPr>
              <a:t>Ziba</a:t>
            </a:r>
            <a:endParaRPr kumimoji="0" lang="en-US"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30067434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British Museum 2019-pcb\Assyria\Relief of Assyrians attacking Memphis, celebrating victory over Taharka in 667 BC, from north palace at Nineveh, 645-635 BC, tb0929197319.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carrying the heads of their enemies, from Nineveh, 7th century BC</a:t>
            </a:r>
          </a:p>
        </p:txBody>
      </p:sp>
      <p:sp>
        <p:nvSpPr>
          <p:cNvPr id="3" name="Text Placeholder 2"/>
          <p:cNvSpPr>
            <a:spLocks noGrp="1"/>
          </p:cNvSpPr>
          <p:nvPr>
            <p:ph type="body" sz="quarter" idx="12"/>
          </p:nvPr>
        </p:nvSpPr>
        <p:spPr/>
        <p:txBody>
          <a:bodyPr/>
          <a:lstStyle/>
          <a:p>
            <a:r>
              <a:rPr lang="en-US" dirty="0"/>
              <a:t>16:9</a:t>
            </a:r>
          </a:p>
        </p:txBody>
      </p:sp>
      <p:sp>
        <p:nvSpPr>
          <p:cNvPr id="4" name="Title 3"/>
          <p:cNvSpPr>
            <a:spLocks noGrp="1"/>
          </p:cNvSpPr>
          <p:nvPr>
            <p:ph type="title"/>
          </p:nvPr>
        </p:nvSpPr>
        <p:spPr/>
        <p:txBody>
          <a:bodyPr/>
          <a:lstStyle/>
          <a:p>
            <a:r>
              <a:rPr lang="en-US" dirty="0"/>
              <a:t>And Abishai said, “Please let me go over and take off his head”</a:t>
            </a:r>
          </a:p>
        </p:txBody>
      </p:sp>
    </p:spTree>
    <p:extLst>
      <p:ext uri="{BB962C8B-B14F-4D97-AF65-F5344CB8AC3E}">
        <p14:creationId xmlns:p14="http://schemas.microsoft.com/office/powerpoint/2010/main" val="7318207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upload.wikimedia.org/wikipedia/commons/thumb/1/16/Assyrian_soldiers_and_their_prisoners_from_the_town_of_-alammu%2C_8th_century_BC%2C_from_Nineveh%2C_Iraq._The_British_Museum.jpg/1024px-Assyrian_soldiers_and_their_prisoners_from_the_town_of_-alammu%2C_8th_century_BC%2C_from_Nineveh%2C_Iraq._The_British_Museum.jpg"/>
          <p:cNvPicPr>
            <a:picLocks noChangeAspect="1" noChangeArrowheads="1"/>
          </p:cNvPicPr>
          <p:nvPr/>
        </p:nvPicPr>
        <p:blipFill rotWithShape="1">
          <a:blip r:embed="rId3">
            <a:extLst>
              <a:ext uri="{28A0092B-C50C-407E-A947-70E740481C1C}">
                <a14:useLocalDpi xmlns:a14="http://schemas.microsoft.com/office/drawing/2010/main" val="0"/>
              </a:ext>
            </a:extLst>
          </a:blip>
          <a:srcRect r="127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carrying the heads of their enemies, from Nineveh, 7th century BC</a:t>
            </a:r>
          </a:p>
        </p:txBody>
      </p:sp>
      <p:sp>
        <p:nvSpPr>
          <p:cNvPr id="3" name="Text Placeholder 2"/>
          <p:cNvSpPr>
            <a:spLocks noGrp="1"/>
          </p:cNvSpPr>
          <p:nvPr>
            <p:ph type="body" sz="quarter" idx="12"/>
          </p:nvPr>
        </p:nvSpPr>
        <p:spPr/>
        <p:txBody>
          <a:bodyPr/>
          <a:lstStyle/>
          <a:p>
            <a:r>
              <a:rPr lang="en-US" dirty="0"/>
              <a:t>16:9</a:t>
            </a:r>
          </a:p>
        </p:txBody>
      </p:sp>
      <p:sp>
        <p:nvSpPr>
          <p:cNvPr id="4" name="Title 3"/>
          <p:cNvSpPr>
            <a:spLocks noGrp="1"/>
          </p:cNvSpPr>
          <p:nvPr>
            <p:ph type="title"/>
          </p:nvPr>
        </p:nvSpPr>
        <p:spPr/>
        <p:txBody>
          <a:bodyPr/>
          <a:lstStyle/>
          <a:p>
            <a:r>
              <a:rPr lang="en-US" dirty="0"/>
              <a:t>And Abishai said, “Please let me go over and take off his head”</a:t>
            </a:r>
          </a:p>
        </p:txBody>
      </p:sp>
    </p:spTree>
    <p:extLst>
      <p:ext uri="{BB962C8B-B14F-4D97-AF65-F5344CB8AC3E}">
        <p14:creationId xmlns:p14="http://schemas.microsoft.com/office/powerpoint/2010/main" val="28627913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ttle scene soldier holding head Sennacherib, Layar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347" y="0"/>
            <a:ext cx="8633307" cy="6519672"/>
          </a:xfrm>
          <a:prstGeom prst="rect">
            <a:avLst/>
          </a:prstGeom>
        </p:spPr>
      </p:pic>
      <p:sp>
        <p:nvSpPr>
          <p:cNvPr id="2" name="Text Placeholder 1"/>
          <p:cNvSpPr>
            <a:spLocks noGrp="1"/>
          </p:cNvSpPr>
          <p:nvPr>
            <p:ph type="body" sz="quarter" idx="10"/>
          </p:nvPr>
        </p:nvSpPr>
        <p:spPr/>
        <p:txBody>
          <a:bodyPr/>
          <a:lstStyle/>
          <a:p>
            <a:r>
              <a:rPr lang="en-US" dirty="0"/>
              <a:t>Relief of a soldier holding a head, from Nineveh, reign of Ashurbanipal, 7th century BC (sketch)</a:t>
            </a:r>
          </a:p>
        </p:txBody>
      </p:sp>
      <p:sp>
        <p:nvSpPr>
          <p:cNvPr id="3" name="Text Placeholder 2"/>
          <p:cNvSpPr>
            <a:spLocks noGrp="1"/>
          </p:cNvSpPr>
          <p:nvPr>
            <p:ph type="body" sz="quarter" idx="12"/>
          </p:nvPr>
        </p:nvSpPr>
        <p:spPr/>
        <p:txBody>
          <a:bodyPr/>
          <a:lstStyle/>
          <a:p>
            <a:r>
              <a:rPr lang="en-US" dirty="0"/>
              <a:t>16:9</a:t>
            </a:r>
          </a:p>
        </p:txBody>
      </p:sp>
      <p:sp>
        <p:nvSpPr>
          <p:cNvPr id="4" name="Title 3"/>
          <p:cNvSpPr>
            <a:spLocks noGrp="1"/>
          </p:cNvSpPr>
          <p:nvPr>
            <p:ph type="title"/>
          </p:nvPr>
        </p:nvSpPr>
        <p:spPr/>
        <p:txBody>
          <a:bodyPr/>
          <a:lstStyle/>
          <a:p>
            <a:r>
              <a:rPr lang="en-US" dirty="0"/>
              <a:t>And Abishai said, “Please let me go over and take off his head”</a:t>
            </a:r>
          </a:p>
        </p:txBody>
      </p:sp>
    </p:spTree>
    <p:extLst>
      <p:ext uri="{BB962C8B-B14F-4D97-AF65-F5344CB8AC3E}">
        <p14:creationId xmlns:p14="http://schemas.microsoft.com/office/powerpoint/2010/main" val="21664926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3 Museums 2014\UK Museums\British Museum\Levant and Cyprus\Royal Steward, Shebna, inscription from Silwan, tb112004963.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l="7177" t="18974" r="2313" b="15686"/>
          <a:stretch/>
        </p:blipFill>
        <p:spPr bwMode="auto">
          <a:xfrm>
            <a:off x="0" y="1234123"/>
            <a:ext cx="9144000" cy="438975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Tomb inscription with a curse, from Silwan, circa 700 BC</a:t>
            </a:r>
          </a:p>
        </p:txBody>
      </p:sp>
      <p:sp>
        <p:nvSpPr>
          <p:cNvPr id="3" name="Text Placeholder 2"/>
          <p:cNvSpPr>
            <a:spLocks noGrp="1"/>
          </p:cNvSpPr>
          <p:nvPr>
            <p:ph type="body" sz="quarter" idx="12"/>
          </p:nvPr>
        </p:nvSpPr>
        <p:spPr/>
        <p:txBody>
          <a:bodyPr/>
          <a:lstStyle/>
          <a:p>
            <a:r>
              <a:rPr lang="en-US" dirty="0"/>
              <a:t>16:10</a:t>
            </a:r>
          </a:p>
        </p:txBody>
      </p:sp>
      <p:sp>
        <p:nvSpPr>
          <p:cNvPr id="4" name="Title 3"/>
          <p:cNvSpPr>
            <a:spLocks noGrp="1"/>
          </p:cNvSpPr>
          <p:nvPr>
            <p:ph type="title"/>
          </p:nvPr>
        </p:nvSpPr>
        <p:spPr/>
        <p:txBody>
          <a:bodyPr/>
          <a:lstStyle/>
          <a:p>
            <a:r>
              <a:rPr lang="en-US" dirty="0"/>
              <a:t>But the king said . . . “If he curses because Yahweh has told him to, who will question him?”</a:t>
            </a:r>
          </a:p>
        </p:txBody>
      </p:sp>
    </p:spTree>
    <p:extLst>
      <p:ext uri="{BB962C8B-B14F-4D97-AF65-F5344CB8AC3E}">
        <p14:creationId xmlns:p14="http://schemas.microsoft.com/office/powerpoint/2010/main" val="15129598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3 Museums 2014\UK Museums\British Museum\Levant and Cyprus\Royal Steward, Shebna, inscription from Silwan, tb112004963.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l="7177" t="18974" r="2313" b="15686"/>
          <a:stretch/>
        </p:blipFill>
        <p:spPr bwMode="auto">
          <a:xfrm>
            <a:off x="0" y="1234123"/>
            <a:ext cx="9144000" cy="438975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Tomb inscription with a curse, from Silwan, circa 700 BC</a:t>
            </a:r>
          </a:p>
        </p:txBody>
      </p:sp>
      <p:sp>
        <p:nvSpPr>
          <p:cNvPr id="3" name="Text Placeholder 2"/>
          <p:cNvSpPr>
            <a:spLocks noGrp="1"/>
          </p:cNvSpPr>
          <p:nvPr>
            <p:ph type="body" sz="quarter" idx="12"/>
          </p:nvPr>
        </p:nvSpPr>
        <p:spPr/>
        <p:txBody>
          <a:bodyPr/>
          <a:lstStyle/>
          <a:p>
            <a:r>
              <a:rPr lang="en-US" dirty="0"/>
              <a:t>16:10</a:t>
            </a:r>
          </a:p>
        </p:txBody>
      </p:sp>
      <p:sp>
        <p:nvSpPr>
          <p:cNvPr id="4" name="Title 3"/>
          <p:cNvSpPr>
            <a:spLocks noGrp="1"/>
          </p:cNvSpPr>
          <p:nvPr>
            <p:ph type="title"/>
          </p:nvPr>
        </p:nvSpPr>
        <p:spPr/>
        <p:txBody>
          <a:bodyPr/>
          <a:lstStyle/>
          <a:p>
            <a:r>
              <a:rPr lang="en-US" dirty="0"/>
              <a:t>But the king said . . . “If he curses because Yahweh has told him to, who will question him?”</a:t>
            </a:r>
          </a:p>
        </p:txBody>
      </p:sp>
      <p:sp>
        <p:nvSpPr>
          <p:cNvPr id="5" name="Freeform 4"/>
          <p:cNvSpPr/>
          <p:nvPr/>
        </p:nvSpPr>
        <p:spPr>
          <a:xfrm>
            <a:off x="2406650" y="3251200"/>
            <a:ext cx="742950" cy="590550"/>
          </a:xfrm>
          <a:custGeom>
            <a:avLst/>
            <a:gdLst>
              <a:gd name="connsiteX0" fmla="*/ 692150 w 692150"/>
              <a:gd name="connsiteY0" fmla="*/ 0 h 596900"/>
              <a:gd name="connsiteX1" fmla="*/ 0 w 692150"/>
              <a:gd name="connsiteY1" fmla="*/ 25400 h 596900"/>
              <a:gd name="connsiteX2" fmla="*/ 63500 w 692150"/>
              <a:gd name="connsiteY2" fmla="*/ 596900 h 596900"/>
              <a:gd name="connsiteX3" fmla="*/ 666750 w 692150"/>
              <a:gd name="connsiteY3" fmla="*/ 558800 h 596900"/>
              <a:gd name="connsiteX4" fmla="*/ 692150 w 692150"/>
              <a:gd name="connsiteY4" fmla="*/ 0 h 596900"/>
              <a:gd name="connsiteX0" fmla="*/ 692150 w 742950"/>
              <a:gd name="connsiteY0" fmla="*/ 0 h 596900"/>
              <a:gd name="connsiteX1" fmla="*/ 0 w 742950"/>
              <a:gd name="connsiteY1" fmla="*/ 25400 h 596900"/>
              <a:gd name="connsiteX2" fmla="*/ 63500 w 742950"/>
              <a:gd name="connsiteY2" fmla="*/ 596900 h 596900"/>
              <a:gd name="connsiteX3" fmla="*/ 742950 w 742950"/>
              <a:gd name="connsiteY3" fmla="*/ 552450 h 596900"/>
              <a:gd name="connsiteX4" fmla="*/ 692150 w 742950"/>
              <a:gd name="connsiteY4" fmla="*/ 0 h 596900"/>
              <a:gd name="connsiteX0" fmla="*/ 692150 w 742950"/>
              <a:gd name="connsiteY0" fmla="*/ 0 h 590550"/>
              <a:gd name="connsiteX1" fmla="*/ 0 w 742950"/>
              <a:gd name="connsiteY1" fmla="*/ 25400 h 590550"/>
              <a:gd name="connsiteX2" fmla="*/ 38100 w 742950"/>
              <a:gd name="connsiteY2" fmla="*/ 590550 h 590550"/>
              <a:gd name="connsiteX3" fmla="*/ 742950 w 742950"/>
              <a:gd name="connsiteY3" fmla="*/ 552450 h 590550"/>
              <a:gd name="connsiteX4" fmla="*/ 692150 w 742950"/>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950" h="590550">
                <a:moveTo>
                  <a:pt x="692150" y="0"/>
                </a:moveTo>
                <a:lnTo>
                  <a:pt x="0" y="25400"/>
                </a:lnTo>
                <a:lnTo>
                  <a:pt x="38100" y="590550"/>
                </a:lnTo>
                <a:lnTo>
                  <a:pt x="742950" y="552450"/>
                </a:lnTo>
                <a:lnTo>
                  <a:pt x="692150" y="0"/>
                </a:lnTo>
                <a:close/>
              </a:path>
            </a:pathLst>
          </a:custGeom>
          <a:noFill/>
          <a:ln w="19050">
            <a:solidFill>
              <a:srgbClr val="FEFF00"/>
            </a:solidFill>
          </a:ln>
          <a:effectLst>
            <a:glow rad="25400">
              <a:schemeClr val="bg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8240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sitting, food, banana&#10;&#10;Description automatically generated">
            <a:extLst>
              <a:ext uri="{FF2B5EF4-FFF2-40B4-BE49-F238E27FC236}">
                <a16:creationId xmlns:a16="http://schemas.microsoft.com/office/drawing/2014/main" id="{E85C922D-FD25-44F6-9596-ACBCD149B85B}"/>
              </a:ext>
            </a:extLst>
          </p:cNvPr>
          <p:cNvPicPr>
            <a:picLocks noChangeAspect="1"/>
          </p:cNvPicPr>
          <p:nvPr/>
        </p:nvPicPr>
        <p:blipFill rotWithShape="1">
          <a:blip r:embed="rId3">
            <a:extLst>
              <a:ext uri="{28A0092B-C50C-407E-A947-70E740481C1C}">
                <a14:useLocalDpi xmlns:a14="http://schemas.microsoft.com/office/drawing/2010/main" val="0"/>
              </a:ext>
            </a:extLst>
          </a:blip>
          <a:srcRect t="13789" b="14912"/>
          <a:stretch/>
        </p:blipFill>
        <p:spPr>
          <a:xfrm>
            <a:off x="1" y="0"/>
            <a:ext cx="9144000" cy="6858000"/>
          </a:xfrm>
          <a:prstGeom prst="rect">
            <a:avLst/>
          </a:prstGeom>
        </p:spPr>
      </p:pic>
      <p:sp>
        <p:nvSpPr>
          <p:cNvPr id="2" name="Text Placeholder 1"/>
          <p:cNvSpPr>
            <a:spLocks noGrp="1"/>
          </p:cNvSpPr>
          <p:nvPr>
            <p:ph type="body" sz="quarter" idx="10"/>
          </p:nvPr>
        </p:nvSpPr>
        <p:spPr/>
        <p:txBody>
          <a:bodyPr/>
          <a:lstStyle/>
          <a:p>
            <a:r>
              <a:rPr lang="en-US" dirty="0"/>
              <a:t>Ivory lioness devouring man with gold leaf and inlays, 9th–8th centuries BC</a:t>
            </a:r>
          </a:p>
        </p:txBody>
      </p:sp>
      <p:sp>
        <p:nvSpPr>
          <p:cNvPr id="3" name="Text Placeholder 2"/>
          <p:cNvSpPr>
            <a:spLocks noGrp="1"/>
          </p:cNvSpPr>
          <p:nvPr>
            <p:ph type="body" sz="quarter" idx="12"/>
          </p:nvPr>
        </p:nvSpPr>
        <p:spPr/>
        <p:txBody>
          <a:bodyPr/>
          <a:lstStyle/>
          <a:p>
            <a:r>
              <a:rPr lang="en-US" dirty="0"/>
              <a:t>16:11</a:t>
            </a:r>
          </a:p>
        </p:txBody>
      </p:sp>
      <p:sp>
        <p:nvSpPr>
          <p:cNvPr id="4" name="Title 3"/>
          <p:cNvSpPr>
            <a:spLocks noGrp="1"/>
          </p:cNvSpPr>
          <p:nvPr>
            <p:ph type="title"/>
          </p:nvPr>
        </p:nvSpPr>
        <p:spPr/>
        <p:txBody>
          <a:bodyPr/>
          <a:lstStyle/>
          <a:p>
            <a:r>
              <a:rPr lang="en-US" dirty="0"/>
              <a:t>Behold, my own son seeks my life; how much more may this Benjamite?</a:t>
            </a:r>
          </a:p>
        </p:txBody>
      </p:sp>
    </p:spTree>
    <p:extLst>
      <p:ext uri="{BB962C8B-B14F-4D97-AF65-F5344CB8AC3E}">
        <p14:creationId xmlns:p14="http://schemas.microsoft.com/office/powerpoint/2010/main" val="19290281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“Benjamin Street” sign in Jerusalem</a:t>
            </a:r>
          </a:p>
        </p:txBody>
      </p:sp>
      <p:sp>
        <p:nvSpPr>
          <p:cNvPr id="3" name="Text Placeholder 2"/>
          <p:cNvSpPr>
            <a:spLocks noGrp="1"/>
          </p:cNvSpPr>
          <p:nvPr>
            <p:ph type="body" sz="quarter" idx="12"/>
          </p:nvPr>
        </p:nvSpPr>
        <p:spPr/>
        <p:txBody>
          <a:bodyPr/>
          <a:lstStyle/>
          <a:p>
            <a:r>
              <a:rPr lang="en-US" dirty="0"/>
              <a:t>16:11</a:t>
            </a:r>
          </a:p>
        </p:txBody>
      </p:sp>
      <p:sp>
        <p:nvSpPr>
          <p:cNvPr id="4" name="Title 3"/>
          <p:cNvSpPr>
            <a:spLocks noGrp="1"/>
          </p:cNvSpPr>
          <p:nvPr>
            <p:ph type="title"/>
          </p:nvPr>
        </p:nvSpPr>
        <p:spPr/>
        <p:txBody>
          <a:bodyPr/>
          <a:lstStyle/>
          <a:p>
            <a:r>
              <a:rPr lang="en-US" dirty="0"/>
              <a:t>Behold, my own son seeks my life; how much more may this Benjamite?</a:t>
            </a:r>
          </a:p>
        </p:txBody>
      </p:sp>
      <p:pic>
        <p:nvPicPr>
          <p:cNvPr id="6" name="Picture 5">
            <a:extLst>
              <a:ext uri="{FF2B5EF4-FFF2-40B4-BE49-F238E27FC236}">
                <a16:creationId xmlns:a16="http://schemas.microsoft.com/office/drawing/2014/main" id="{37302B76-69F1-4DB9-901C-EB2EBF45FC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14312627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Bible Lands Museum-pcb\Syria and Levant\North Syria perhaps, Hieroglyphic Luwian stela with curse, Neo-Hittite, 950-750 BC, adr180625202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675" y="1"/>
            <a:ext cx="756889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Hieroglyphic Luwian stela with a curse, Neo-Hittite, circa 950–750 BC</a:t>
            </a:r>
          </a:p>
        </p:txBody>
      </p:sp>
      <p:sp>
        <p:nvSpPr>
          <p:cNvPr id="3" name="Text Placeholder 2"/>
          <p:cNvSpPr>
            <a:spLocks noGrp="1"/>
          </p:cNvSpPr>
          <p:nvPr>
            <p:ph type="body" sz="quarter" idx="12"/>
          </p:nvPr>
        </p:nvSpPr>
        <p:spPr/>
        <p:txBody>
          <a:bodyPr/>
          <a:lstStyle/>
          <a:p>
            <a:r>
              <a:rPr lang="en-US" dirty="0"/>
              <a:t>16:11</a:t>
            </a:r>
          </a:p>
        </p:txBody>
      </p:sp>
      <p:sp>
        <p:nvSpPr>
          <p:cNvPr id="4" name="Title 3"/>
          <p:cNvSpPr>
            <a:spLocks noGrp="1"/>
          </p:cNvSpPr>
          <p:nvPr>
            <p:ph type="title"/>
          </p:nvPr>
        </p:nvSpPr>
        <p:spPr/>
        <p:txBody>
          <a:bodyPr/>
          <a:lstStyle/>
          <a:p>
            <a:r>
              <a:rPr lang="en-US" dirty="0"/>
              <a:t>Leave him alone and let him curse, for Yahweh has told him to do it</a:t>
            </a:r>
          </a:p>
        </p:txBody>
      </p:sp>
    </p:spTree>
    <p:extLst>
      <p:ext uri="{BB962C8B-B14F-4D97-AF65-F5344CB8AC3E}">
        <p14:creationId xmlns:p14="http://schemas.microsoft.com/office/powerpoint/2010/main" val="21439913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ake, piece, slice, hand&#10;&#10;Description automatically generated">
            <a:extLst>
              <a:ext uri="{FF2B5EF4-FFF2-40B4-BE49-F238E27FC236}">
                <a16:creationId xmlns:a16="http://schemas.microsoft.com/office/drawing/2014/main" id="{8BF12A67-68E2-4A79-8025-8C65359267C4}"/>
              </a:ext>
            </a:extLst>
          </p:cNvPr>
          <p:cNvPicPr>
            <a:picLocks noChangeAspect="1"/>
          </p:cNvPicPr>
          <p:nvPr/>
        </p:nvPicPr>
        <p:blipFill rotWithShape="1">
          <a:blip r:embed="rId3">
            <a:extLst>
              <a:ext uri="{28A0092B-C50C-407E-A947-70E740481C1C}">
                <a14:useLocalDpi xmlns:a14="http://schemas.microsoft.com/office/drawing/2010/main" val="0"/>
              </a:ext>
            </a:extLst>
          </a:blip>
          <a:srcRect l="1955" r="1955"/>
          <a:stretch/>
        </p:blipFill>
        <p:spPr>
          <a:xfrm>
            <a:off x="0" y="79375"/>
            <a:ext cx="9144000" cy="6699249"/>
          </a:xfrm>
          <a:prstGeom prst="rect">
            <a:avLst/>
          </a:prstGeom>
        </p:spPr>
      </p:pic>
      <p:sp>
        <p:nvSpPr>
          <p:cNvPr id="2" name="Text Placeholder 1"/>
          <p:cNvSpPr>
            <a:spLocks noGrp="1"/>
          </p:cNvSpPr>
          <p:nvPr>
            <p:ph type="body" sz="quarter" idx="10"/>
          </p:nvPr>
        </p:nvSpPr>
        <p:spPr>
          <a:xfrm>
            <a:off x="0" y="6519672"/>
            <a:ext cx="8074152" cy="338554"/>
          </a:xfrm>
          <a:solidFill>
            <a:schemeClr val="bg1"/>
          </a:solidFill>
        </p:spPr>
        <p:txBody>
          <a:bodyPr/>
          <a:lstStyle/>
          <a:p>
            <a:r>
              <a:rPr lang="en-US" dirty="0"/>
              <a:t>Silver amulet with the priestly blessing, from Ketef Hinnom in Jerusalem, circa 600 BC</a:t>
            </a:r>
          </a:p>
        </p:txBody>
      </p:sp>
      <p:sp>
        <p:nvSpPr>
          <p:cNvPr id="3" name="Text Placeholder 2"/>
          <p:cNvSpPr>
            <a:spLocks noGrp="1"/>
          </p:cNvSpPr>
          <p:nvPr>
            <p:ph type="body" sz="quarter" idx="12"/>
          </p:nvPr>
        </p:nvSpPr>
        <p:spPr>
          <a:solidFill>
            <a:schemeClr val="bg1"/>
          </a:solidFill>
        </p:spPr>
        <p:txBody>
          <a:bodyPr/>
          <a:lstStyle/>
          <a:p>
            <a:pPr>
              <a:defRPr/>
            </a:pPr>
            <a:r>
              <a:rPr lang="en-US" dirty="0"/>
              <a:t>16:12</a:t>
            </a:r>
            <a:endParaRPr lang="en-US" kern="0" dirty="0"/>
          </a:p>
        </p:txBody>
      </p:sp>
      <p:sp>
        <p:nvSpPr>
          <p:cNvPr id="4" name="Title 3"/>
          <p:cNvSpPr>
            <a:spLocks noGrp="1"/>
          </p:cNvSpPr>
          <p:nvPr>
            <p:ph type="title"/>
          </p:nvPr>
        </p:nvSpPr>
        <p:spPr>
          <a:xfrm>
            <a:off x="0" y="0"/>
            <a:ext cx="9144000" cy="369332"/>
          </a:xfrm>
          <a:solidFill>
            <a:schemeClr val="bg1"/>
          </a:solidFill>
        </p:spPr>
        <p:txBody>
          <a:bodyPr/>
          <a:lstStyle/>
          <a:p>
            <a:r>
              <a:rPr lang="en-US" dirty="0"/>
              <a:t>Perhaps Yahweh will look on my affliction and return good to me instead of cursing</a:t>
            </a:r>
          </a:p>
        </p:txBody>
      </p:sp>
    </p:spTree>
    <p:extLst>
      <p:ext uri="{BB962C8B-B14F-4D97-AF65-F5344CB8AC3E}">
        <p14:creationId xmlns:p14="http://schemas.microsoft.com/office/powerpoint/2010/main" val="6485106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0" y="79375"/>
            <a:ext cx="9144000" cy="6707188"/>
            <a:chOff x="0" y="79375"/>
            <a:chExt cx="9144000" cy="6707188"/>
          </a:xfrm>
        </p:grpSpPr>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999" r="2017"/>
            <a:stretch/>
          </p:blipFill>
          <p:spPr bwMode="auto">
            <a:xfrm>
              <a:off x="0" y="79375"/>
              <a:ext cx="9144000" cy="670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Freeform 9"/>
            <p:cNvSpPr/>
            <p:nvPr/>
          </p:nvSpPr>
          <p:spPr>
            <a:xfrm>
              <a:off x="4330700" y="4508499"/>
              <a:ext cx="73025" cy="130175"/>
            </a:xfrm>
            <a:custGeom>
              <a:avLst/>
              <a:gdLst>
                <a:gd name="connsiteX0" fmla="*/ 63500 w 63500"/>
                <a:gd name="connsiteY0" fmla="*/ 139700 h 139700"/>
                <a:gd name="connsiteX1" fmla="*/ 0 w 63500"/>
                <a:gd name="connsiteY1" fmla="*/ 0 h 139700"/>
                <a:gd name="connsiteX0" fmla="*/ 73025 w 73025"/>
                <a:gd name="connsiteY0" fmla="*/ 130175 h 130175"/>
                <a:gd name="connsiteX1" fmla="*/ 0 w 73025"/>
                <a:gd name="connsiteY1" fmla="*/ 0 h 130175"/>
              </a:gdLst>
              <a:ahLst/>
              <a:cxnLst>
                <a:cxn ang="0">
                  <a:pos x="connsiteX0" y="connsiteY0"/>
                </a:cxn>
                <a:cxn ang="0">
                  <a:pos x="connsiteX1" y="connsiteY1"/>
                </a:cxn>
              </a:cxnLst>
              <a:rect l="l" t="t" r="r" b="b"/>
              <a:pathLst>
                <a:path w="73025" h="130175">
                  <a:moveTo>
                    <a:pt x="73025" y="130175"/>
                  </a:moveTo>
                  <a:lnTo>
                    <a:pt x="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4051300" y="4025900"/>
              <a:ext cx="247650" cy="419100"/>
            </a:xfrm>
            <a:custGeom>
              <a:avLst/>
              <a:gdLst>
                <a:gd name="connsiteX0" fmla="*/ 247650 w 247650"/>
                <a:gd name="connsiteY0" fmla="*/ 419100 h 419100"/>
                <a:gd name="connsiteX1" fmla="*/ 0 w 247650"/>
                <a:gd name="connsiteY1" fmla="*/ 0 h 419100"/>
              </a:gdLst>
              <a:ahLst/>
              <a:cxnLst>
                <a:cxn ang="0">
                  <a:pos x="connsiteX0" y="connsiteY0"/>
                </a:cxn>
                <a:cxn ang="0">
                  <a:pos x="connsiteX1" y="connsiteY1"/>
                </a:cxn>
              </a:cxnLst>
              <a:rect l="l" t="t" r="r" b="b"/>
              <a:pathLst>
                <a:path w="247650" h="419100">
                  <a:moveTo>
                    <a:pt x="247650" y="419100"/>
                  </a:moveTo>
                  <a:lnTo>
                    <a:pt x="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4146550" y="3746500"/>
              <a:ext cx="63500" cy="76200"/>
            </a:xfrm>
            <a:custGeom>
              <a:avLst/>
              <a:gdLst>
                <a:gd name="connsiteX0" fmla="*/ 63500 w 63500"/>
                <a:gd name="connsiteY0" fmla="*/ 0 h 76200"/>
                <a:gd name="connsiteX1" fmla="*/ 0 w 63500"/>
                <a:gd name="connsiteY1" fmla="*/ 76200 h 76200"/>
              </a:gdLst>
              <a:ahLst/>
              <a:cxnLst>
                <a:cxn ang="0">
                  <a:pos x="connsiteX0" y="connsiteY0"/>
                </a:cxn>
                <a:cxn ang="0">
                  <a:pos x="connsiteX1" y="connsiteY1"/>
                </a:cxn>
              </a:cxnLst>
              <a:rect l="l" t="t" r="r" b="b"/>
              <a:pathLst>
                <a:path w="63500" h="76200">
                  <a:moveTo>
                    <a:pt x="63500" y="0"/>
                  </a:moveTo>
                  <a:lnTo>
                    <a:pt x="0" y="762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3848100" y="3924300"/>
              <a:ext cx="247650" cy="254000"/>
            </a:xfrm>
            <a:custGeom>
              <a:avLst/>
              <a:gdLst>
                <a:gd name="connsiteX0" fmla="*/ 247650 w 247650"/>
                <a:gd name="connsiteY0" fmla="*/ 0 h 254000"/>
                <a:gd name="connsiteX1" fmla="*/ 0 w 247650"/>
                <a:gd name="connsiteY1" fmla="*/ 254000 h 254000"/>
              </a:gdLst>
              <a:ahLst/>
              <a:cxnLst>
                <a:cxn ang="0">
                  <a:pos x="connsiteX0" y="connsiteY0"/>
                </a:cxn>
                <a:cxn ang="0">
                  <a:pos x="connsiteX1" y="connsiteY1"/>
                </a:cxn>
              </a:cxnLst>
              <a:rect l="l" t="t" r="r" b="b"/>
              <a:pathLst>
                <a:path w="247650" h="254000">
                  <a:moveTo>
                    <a:pt x="247650" y="0"/>
                  </a:moveTo>
                  <a:lnTo>
                    <a:pt x="0" y="2540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3981450" y="4102100"/>
              <a:ext cx="196850" cy="139700"/>
            </a:xfrm>
            <a:custGeom>
              <a:avLst/>
              <a:gdLst>
                <a:gd name="connsiteX0" fmla="*/ 196850 w 196850"/>
                <a:gd name="connsiteY0" fmla="*/ 0 h 139700"/>
                <a:gd name="connsiteX1" fmla="*/ 0 w 196850"/>
                <a:gd name="connsiteY1" fmla="*/ 139700 h 139700"/>
              </a:gdLst>
              <a:ahLst/>
              <a:cxnLst>
                <a:cxn ang="0">
                  <a:pos x="connsiteX0" y="connsiteY0"/>
                </a:cxn>
                <a:cxn ang="0">
                  <a:pos x="connsiteX1" y="connsiteY1"/>
                </a:cxn>
              </a:cxnLst>
              <a:rect l="l" t="t" r="r" b="b"/>
              <a:pathLst>
                <a:path w="196850" h="139700">
                  <a:moveTo>
                    <a:pt x="196850" y="0"/>
                  </a:moveTo>
                  <a:lnTo>
                    <a:pt x="0" y="1397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3854450" y="4197350"/>
              <a:ext cx="438150" cy="247650"/>
            </a:xfrm>
            <a:custGeom>
              <a:avLst/>
              <a:gdLst>
                <a:gd name="connsiteX0" fmla="*/ 438150 w 438150"/>
                <a:gd name="connsiteY0" fmla="*/ 0 h 247650"/>
                <a:gd name="connsiteX1" fmla="*/ 0 w 438150"/>
                <a:gd name="connsiteY1" fmla="*/ 247650 h 247650"/>
              </a:gdLst>
              <a:ahLst/>
              <a:cxnLst>
                <a:cxn ang="0">
                  <a:pos x="connsiteX0" y="connsiteY0"/>
                </a:cxn>
                <a:cxn ang="0">
                  <a:pos x="connsiteX1" y="connsiteY1"/>
                </a:cxn>
              </a:cxnLst>
              <a:rect l="l" t="t" r="r" b="b"/>
              <a:pathLst>
                <a:path w="438150" h="247650">
                  <a:moveTo>
                    <a:pt x="438150" y="0"/>
                  </a:moveTo>
                  <a:lnTo>
                    <a:pt x="0" y="2476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4347797" y="3867149"/>
              <a:ext cx="402002" cy="596900"/>
            </a:xfrm>
            <a:custGeom>
              <a:avLst/>
              <a:gdLst>
                <a:gd name="connsiteX0" fmla="*/ 393700 w 393700"/>
                <a:gd name="connsiteY0" fmla="*/ 584200 h 584200"/>
                <a:gd name="connsiteX1" fmla="*/ 222250 w 393700"/>
                <a:gd name="connsiteY1" fmla="*/ 114300 h 584200"/>
                <a:gd name="connsiteX2" fmla="*/ 0 w 393700"/>
                <a:gd name="connsiteY2" fmla="*/ 133350 h 584200"/>
                <a:gd name="connsiteX3" fmla="*/ 31750 w 393700"/>
                <a:gd name="connsiteY3" fmla="*/ 0 h 584200"/>
                <a:gd name="connsiteX0" fmla="*/ 393700 w 393700"/>
                <a:gd name="connsiteY0" fmla="*/ 587375 h 587375"/>
                <a:gd name="connsiteX1" fmla="*/ 222250 w 393700"/>
                <a:gd name="connsiteY1" fmla="*/ 117475 h 587375"/>
                <a:gd name="connsiteX2" fmla="*/ 0 w 393700"/>
                <a:gd name="connsiteY2" fmla="*/ 136525 h 587375"/>
                <a:gd name="connsiteX3" fmla="*/ 31750 w 393700"/>
                <a:gd name="connsiteY3" fmla="*/ 0 h 587375"/>
                <a:gd name="connsiteX0" fmla="*/ 399545 w 399545"/>
                <a:gd name="connsiteY0" fmla="*/ 587375 h 587375"/>
                <a:gd name="connsiteX1" fmla="*/ 228095 w 399545"/>
                <a:gd name="connsiteY1" fmla="*/ 117475 h 587375"/>
                <a:gd name="connsiteX2" fmla="*/ 5845 w 399545"/>
                <a:gd name="connsiteY2" fmla="*/ 136525 h 587375"/>
                <a:gd name="connsiteX3" fmla="*/ 37595 w 399545"/>
                <a:gd name="connsiteY3" fmla="*/ 0 h 587375"/>
                <a:gd name="connsiteX0" fmla="*/ 399545 w 399545"/>
                <a:gd name="connsiteY0" fmla="*/ 587375 h 587375"/>
                <a:gd name="connsiteX1" fmla="*/ 228095 w 399545"/>
                <a:gd name="connsiteY1" fmla="*/ 117475 h 587375"/>
                <a:gd name="connsiteX2" fmla="*/ 5845 w 399545"/>
                <a:gd name="connsiteY2" fmla="*/ 136525 h 587375"/>
                <a:gd name="connsiteX3" fmla="*/ 37595 w 399545"/>
                <a:gd name="connsiteY3" fmla="*/ 0 h 587375"/>
                <a:gd name="connsiteX0" fmla="*/ 400952 w 400952"/>
                <a:gd name="connsiteY0" fmla="*/ 587375 h 587375"/>
                <a:gd name="connsiteX1" fmla="*/ 229502 w 400952"/>
                <a:gd name="connsiteY1" fmla="*/ 117475 h 587375"/>
                <a:gd name="connsiteX2" fmla="*/ 7252 w 400952"/>
                <a:gd name="connsiteY2" fmla="*/ 136525 h 587375"/>
                <a:gd name="connsiteX3" fmla="*/ 39002 w 400952"/>
                <a:gd name="connsiteY3" fmla="*/ 0 h 587375"/>
                <a:gd name="connsiteX0" fmla="*/ 402002 w 402002"/>
                <a:gd name="connsiteY0" fmla="*/ 596900 h 596900"/>
                <a:gd name="connsiteX1" fmla="*/ 230552 w 402002"/>
                <a:gd name="connsiteY1" fmla="*/ 127000 h 596900"/>
                <a:gd name="connsiteX2" fmla="*/ 8302 w 402002"/>
                <a:gd name="connsiteY2" fmla="*/ 146050 h 596900"/>
                <a:gd name="connsiteX3" fmla="*/ 33702 w 402002"/>
                <a:gd name="connsiteY3" fmla="*/ 0 h 596900"/>
              </a:gdLst>
              <a:ahLst/>
              <a:cxnLst>
                <a:cxn ang="0">
                  <a:pos x="connsiteX0" y="connsiteY0"/>
                </a:cxn>
                <a:cxn ang="0">
                  <a:pos x="connsiteX1" y="connsiteY1"/>
                </a:cxn>
                <a:cxn ang="0">
                  <a:pos x="connsiteX2" y="connsiteY2"/>
                </a:cxn>
                <a:cxn ang="0">
                  <a:pos x="connsiteX3" y="connsiteY3"/>
                </a:cxn>
              </a:cxnLst>
              <a:rect l="l" t="t" r="r" b="b"/>
              <a:pathLst>
                <a:path w="402002" h="596900">
                  <a:moveTo>
                    <a:pt x="402002" y="596900"/>
                  </a:moveTo>
                  <a:lnTo>
                    <a:pt x="230552" y="127000"/>
                  </a:lnTo>
                  <a:cubicBezTo>
                    <a:pt x="156469" y="133350"/>
                    <a:pt x="34760" y="155575"/>
                    <a:pt x="8302" y="146050"/>
                  </a:cubicBezTo>
                  <a:cubicBezTo>
                    <a:pt x="-12865" y="81492"/>
                    <a:pt x="10419" y="35983"/>
                    <a:pt x="33702" y="0"/>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4445000" y="3714750"/>
              <a:ext cx="50800" cy="69850"/>
            </a:xfrm>
            <a:custGeom>
              <a:avLst/>
              <a:gdLst>
                <a:gd name="connsiteX0" fmla="*/ 0 w 50800"/>
                <a:gd name="connsiteY0" fmla="*/ 69850 h 69850"/>
                <a:gd name="connsiteX1" fmla="*/ 50800 w 50800"/>
                <a:gd name="connsiteY1" fmla="*/ 0 h 69850"/>
              </a:gdLst>
              <a:ahLst/>
              <a:cxnLst>
                <a:cxn ang="0">
                  <a:pos x="connsiteX0" y="connsiteY0"/>
                </a:cxn>
                <a:cxn ang="0">
                  <a:pos x="connsiteX1" y="connsiteY1"/>
                </a:cxn>
              </a:cxnLst>
              <a:rect l="l" t="t" r="r" b="b"/>
              <a:pathLst>
                <a:path w="50800" h="69850">
                  <a:moveTo>
                    <a:pt x="0" y="69850"/>
                  </a:moveTo>
                  <a:lnTo>
                    <a:pt x="5080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4438650" y="3914774"/>
              <a:ext cx="149225" cy="276225"/>
            </a:xfrm>
            <a:custGeom>
              <a:avLst/>
              <a:gdLst>
                <a:gd name="connsiteX0" fmla="*/ 0 w 114300"/>
                <a:gd name="connsiteY0" fmla="*/ 215900 h 215900"/>
                <a:gd name="connsiteX1" fmla="*/ 114300 w 114300"/>
                <a:gd name="connsiteY1" fmla="*/ 0 h 215900"/>
                <a:gd name="connsiteX0" fmla="*/ 0 w 149225"/>
                <a:gd name="connsiteY0" fmla="*/ 276225 h 276225"/>
                <a:gd name="connsiteX1" fmla="*/ 149225 w 149225"/>
                <a:gd name="connsiteY1" fmla="*/ 0 h 276225"/>
                <a:gd name="connsiteX0" fmla="*/ 0 w 149225"/>
                <a:gd name="connsiteY0" fmla="*/ 276225 h 276225"/>
                <a:gd name="connsiteX1" fmla="*/ 149225 w 149225"/>
                <a:gd name="connsiteY1" fmla="*/ 0 h 276225"/>
              </a:gdLst>
              <a:ahLst/>
              <a:cxnLst>
                <a:cxn ang="0">
                  <a:pos x="connsiteX0" y="connsiteY0"/>
                </a:cxn>
                <a:cxn ang="0">
                  <a:pos x="connsiteX1" y="connsiteY1"/>
                </a:cxn>
              </a:cxnLst>
              <a:rect l="l" t="t" r="r" b="b"/>
              <a:pathLst>
                <a:path w="149225" h="276225">
                  <a:moveTo>
                    <a:pt x="0" y="276225"/>
                  </a:moveTo>
                  <a:cubicBezTo>
                    <a:pt x="49742" y="184150"/>
                    <a:pt x="74083" y="92075"/>
                    <a:pt x="149225" y="0"/>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4635500" y="3771900"/>
              <a:ext cx="50800" cy="57150"/>
            </a:xfrm>
            <a:custGeom>
              <a:avLst/>
              <a:gdLst>
                <a:gd name="connsiteX0" fmla="*/ 50800 w 50800"/>
                <a:gd name="connsiteY0" fmla="*/ 0 h 57150"/>
                <a:gd name="connsiteX1" fmla="*/ 0 w 50800"/>
                <a:gd name="connsiteY1" fmla="*/ 57150 h 57150"/>
              </a:gdLst>
              <a:ahLst/>
              <a:cxnLst>
                <a:cxn ang="0">
                  <a:pos x="connsiteX0" y="connsiteY0"/>
                </a:cxn>
                <a:cxn ang="0">
                  <a:pos x="connsiteX1" y="connsiteY1"/>
                </a:cxn>
              </a:cxnLst>
              <a:rect l="l" t="t" r="r" b="b"/>
              <a:pathLst>
                <a:path w="50800" h="57150">
                  <a:moveTo>
                    <a:pt x="50800" y="0"/>
                  </a:moveTo>
                  <a:lnTo>
                    <a:pt x="0" y="571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5099050" y="3930650"/>
              <a:ext cx="146050" cy="298450"/>
            </a:xfrm>
            <a:custGeom>
              <a:avLst/>
              <a:gdLst>
                <a:gd name="connsiteX0" fmla="*/ 146050 w 146050"/>
                <a:gd name="connsiteY0" fmla="*/ 298450 h 298450"/>
                <a:gd name="connsiteX1" fmla="*/ 0 w 146050"/>
                <a:gd name="connsiteY1" fmla="*/ 0 h 298450"/>
              </a:gdLst>
              <a:ahLst/>
              <a:cxnLst>
                <a:cxn ang="0">
                  <a:pos x="connsiteX0" y="connsiteY0"/>
                </a:cxn>
                <a:cxn ang="0">
                  <a:pos x="connsiteX1" y="connsiteY1"/>
                </a:cxn>
              </a:cxnLst>
              <a:rect l="l" t="t" r="r" b="b"/>
              <a:pathLst>
                <a:path w="146050" h="298450">
                  <a:moveTo>
                    <a:pt x="146050" y="298450"/>
                  </a:moveTo>
                  <a:lnTo>
                    <a:pt x="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5029200" y="3790950"/>
              <a:ext cx="25400" cy="50800"/>
            </a:xfrm>
            <a:custGeom>
              <a:avLst/>
              <a:gdLst>
                <a:gd name="connsiteX0" fmla="*/ 25400 w 25400"/>
                <a:gd name="connsiteY0" fmla="*/ 50800 h 50800"/>
                <a:gd name="connsiteX1" fmla="*/ 0 w 25400"/>
                <a:gd name="connsiteY1" fmla="*/ 0 h 50800"/>
              </a:gdLst>
              <a:ahLst/>
              <a:cxnLst>
                <a:cxn ang="0">
                  <a:pos x="connsiteX0" y="connsiteY0"/>
                </a:cxn>
                <a:cxn ang="0">
                  <a:pos x="connsiteX1" y="connsiteY1"/>
                </a:cxn>
              </a:cxnLst>
              <a:rect l="l" t="t" r="r" b="b"/>
              <a:pathLst>
                <a:path w="25400" h="50800">
                  <a:moveTo>
                    <a:pt x="25400" y="50800"/>
                  </a:moveTo>
                  <a:lnTo>
                    <a:pt x="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4937125" y="3689349"/>
              <a:ext cx="155575" cy="180975"/>
            </a:xfrm>
            <a:custGeom>
              <a:avLst/>
              <a:gdLst>
                <a:gd name="connsiteX0" fmla="*/ 171450 w 171450"/>
                <a:gd name="connsiteY0" fmla="*/ 0 h 190500"/>
                <a:gd name="connsiteX1" fmla="*/ 0 w 171450"/>
                <a:gd name="connsiteY1" fmla="*/ 190500 h 190500"/>
                <a:gd name="connsiteX0" fmla="*/ 155575 w 155575"/>
                <a:gd name="connsiteY0" fmla="*/ 0 h 180975"/>
                <a:gd name="connsiteX1" fmla="*/ 0 w 155575"/>
                <a:gd name="connsiteY1" fmla="*/ 180975 h 180975"/>
              </a:gdLst>
              <a:ahLst/>
              <a:cxnLst>
                <a:cxn ang="0">
                  <a:pos x="connsiteX0" y="connsiteY0"/>
                </a:cxn>
                <a:cxn ang="0">
                  <a:pos x="connsiteX1" y="connsiteY1"/>
                </a:cxn>
              </a:cxnLst>
              <a:rect l="l" t="t" r="r" b="b"/>
              <a:pathLst>
                <a:path w="155575" h="180975">
                  <a:moveTo>
                    <a:pt x="155575" y="0"/>
                  </a:moveTo>
                  <a:lnTo>
                    <a:pt x="0" y="180975"/>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4749800" y="3949700"/>
              <a:ext cx="133350" cy="158750"/>
            </a:xfrm>
            <a:custGeom>
              <a:avLst/>
              <a:gdLst>
                <a:gd name="connsiteX0" fmla="*/ 133350 w 133350"/>
                <a:gd name="connsiteY0" fmla="*/ 0 h 158750"/>
                <a:gd name="connsiteX1" fmla="*/ 0 w 133350"/>
                <a:gd name="connsiteY1" fmla="*/ 158750 h 158750"/>
              </a:gdLst>
              <a:ahLst/>
              <a:cxnLst>
                <a:cxn ang="0">
                  <a:pos x="connsiteX0" y="connsiteY0"/>
                </a:cxn>
                <a:cxn ang="0">
                  <a:pos x="connsiteX1" y="connsiteY1"/>
                </a:cxn>
              </a:cxnLst>
              <a:rect l="l" t="t" r="r" b="b"/>
              <a:pathLst>
                <a:path w="133350" h="158750">
                  <a:moveTo>
                    <a:pt x="133350" y="0"/>
                  </a:moveTo>
                  <a:lnTo>
                    <a:pt x="0" y="1587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4845050" y="3962400"/>
              <a:ext cx="254000" cy="152400"/>
            </a:xfrm>
            <a:custGeom>
              <a:avLst/>
              <a:gdLst>
                <a:gd name="connsiteX0" fmla="*/ 254000 w 254000"/>
                <a:gd name="connsiteY0" fmla="*/ 0 h 152400"/>
                <a:gd name="connsiteX1" fmla="*/ 0 w 254000"/>
                <a:gd name="connsiteY1" fmla="*/ 152400 h 152400"/>
              </a:gdLst>
              <a:ahLst/>
              <a:cxnLst>
                <a:cxn ang="0">
                  <a:pos x="connsiteX0" y="connsiteY0"/>
                </a:cxn>
                <a:cxn ang="0">
                  <a:pos x="connsiteX1" y="connsiteY1"/>
                </a:cxn>
              </a:cxnLst>
              <a:rect l="l" t="t" r="r" b="b"/>
              <a:pathLst>
                <a:path w="254000" h="152400">
                  <a:moveTo>
                    <a:pt x="254000" y="0"/>
                  </a:moveTo>
                  <a:lnTo>
                    <a:pt x="0" y="1524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4838700" y="4076700"/>
              <a:ext cx="311150" cy="171450"/>
            </a:xfrm>
            <a:custGeom>
              <a:avLst/>
              <a:gdLst>
                <a:gd name="connsiteX0" fmla="*/ 311150 w 311150"/>
                <a:gd name="connsiteY0" fmla="*/ 0 h 171450"/>
                <a:gd name="connsiteX1" fmla="*/ 0 w 311150"/>
                <a:gd name="connsiteY1" fmla="*/ 171450 h 171450"/>
              </a:gdLst>
              <a:ahLst/>
              <a:cxnLst>
                <a:cxn ang="0">
                  <a:pos x="connsiteX0" y="connsiteY0"/>
                </a:cxn>
                <a:cxn ang="0">
                  <a:pos x="connsiteX1" y="connsiteY1"/>
                </a:cxn>
              </a:cxnLst>
              <a:rect l="l" t="t" r="r" b="b"/>
              <a:pathLst>
                <a:path w="311150" h="171450">
                  <a:moveTo>
                    <a:pt x="311150" y="0"/>
                  </a:moveTo>
                  <a:lnTo>
                    <a:pt x="0" y="1714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5368924" y="3689350"/>
              <a:ext cx="193675" cy="158750"/>
            </a:xfrm>
            <a:custGeom>
              <a:avLst/>
              <a:gdLst>
                <a:gd name="connsiteX0" fmla="*/ 0 w 165100"/>
                <a:gd name="connsiteY0" fmla="*/ 88900 h 158750"/>
                <a:gd name="connsiteX1" fmla="*/ 165100 w 165100"/>
                <a:gd name="connsiteY1" fmla="*/ 0 h 158750"/>
                <a:gd name="connsiteX2" fmla="*/ 120650 w 165100"/>
                <a:gd name="connsiteY2" fmla="*/ 158750 h 158750"/>
                <a:gd name="connsiteX0" fmla="*/ 0 w 193675"/>
                <a:gd name="connsiteY0" fmla="*/ 107950 h 158750"/>
                <a:gd name="connsiteX1" fmla="*/ 193675 w 193675"/>
                <a:gd name="connsiteY1" fmla="*/ 0 h 158750"/>
                <a:gd name="connsiteX2" fmla="*/ 149225 w 193675"/>
                <a:gd name="connsiteY2" fmla="*/ 158750 h 158750"/>
              </a:gdLst>
              <a:ahLst/>
              <a:cxnLst>
                <a:cxn ang="0">
                  <a:pos x="connsiteX0" y="connsiteY0"/>
                </a:cxn>
                <a:cxn ang="0">
                  <a:pos x="connsiteX1" y="connsiteY1"/>
                </a:cxn>
                <a:cxn ang="0">
                  <a:pos x="connsiteX2" y="connsiteY2"/>
                </a:cxn>
              </a:cxnLst>
              <a:rect l="l" t="t" r="r" b="b"/>
              <a:pathLst>
                <a:path w="193675" h="158750">
                  <a:moveTo>
                    <a:pt x="0" y="107950"/>
                  </a:moveTo>
                  <a:lnTo>
                    <a:pt x="193675" y="0"/>
                  </a:lnTo>
                  <a:lnTo>
                    <a:pt x="149225" y="1587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5448300" y="3924300"/>
              <a:ext cx="222250" cy="171450"/>
            </a:xfrm>
            <a:custGeom>
              <a:avLst/>
              <a:gdLst>
                <a:gd name="connsiteX0" fmla="*/ 44450 w 222250"/>
                <a:gd name="connsiteY0" fmla="*/ 0 h 177800"/>
                <a:gd name="connsiteX1" fmla="*/ 0 w 222250"/>
                <a:gd name="connsiteY1" fmla="*/ 177800 h 177800"/>
                <a:gd name="connsiteX2" fmla="*/ 222250 w 222250"/>
                <a:gd name="connsiteY2" fmla="*/ 38100 h 177800"/>
                <a:gd name="connsiteX0" fmla="*/ 57150 w 222250"/>
                <a:gd name="connsiteY0" fmla="*/ 0 h 171450"/>
                <a:gd name="connsiteX1" fmla="*/ 0 w 222250"/>
                <a:gd name="connsiteY1" fmla="*/ 171450 h 171450"/>
                <a:gd name="connsiteX2" fmla="*/ 222250 w 222250"/>
                <a:gd name="connsiteY2" fmla="*/ 31750 h 171450"/>
              </a:gdLst>
              <a:ahLst/>
              <a:cxnLst>
                <a:cxn ang="0">
                  <a:pos x="connsiteX0" y="connsiteY0"/>
                </a:cxn>
                <a:cxn ang="0">
                  <a:pos x="connsiteX1" y="connsiteY1"/>
                </a:cxn>
                <a:cxn ang="0">
                  <a:pos x="connsiteX2" y="connsiteY2"/>
                </a:cxn>
              </a:cxnLst>
              <a:rect l="l" t="t" r="r" b="b"/>
              <a:pathLst>
                <a:path w="222250" h="171450">
                  <a:moveTo>
                    <a:pt x="57150" y="0"/>
                  </a:moveTo>
                  <a:lnTo>
                    <a:pt x="0" y="171450"/>
                  </a:lnTo>
                  <a:lnTo>
                    <a:pt x="222250" y="317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a:xfrm>
              <a:off x="5403850" y="3898900"/>
              <a:ext cx="44450" cy="44450"/>
            </a:xfrm>
            <a:custGeom>
              <a:avLst/>
              <a:gdLst>
                <a:gd name="connsiteX0" fmla="*/ 0 w 44450"/>
                <a:gd name="connsiteY0" fmla="*/ 44450 h 44450"/>
                <a:gd name="connsiteX1" fmla="*/ 44450 w 44450"/>
                <a:gd name="connsiteY1" fmla="*/ 0 h 44450"/>
              </a:gdLst>
              <a:ahLst/>
              <a:cxnLst>
                <a:cxn ang="0">
                  <a:pos x="connsiteX0" y="connsiteY0"/>
                </a:cxn>
                <a:cxn ang="0">
                  <a:pos x="connsiteX1" y="connsiteY1"/>
                </a:cxn>
              </a:cxnLst>
              <a:rect l="l" t="t" r="r" b="b"/>
              <a:pathLst>
                <a:path w="44450" h="44450">
                  <a:moveTo>
                    <a:pt x="0" y="44450"/>
                  </a:moveTo>
                  <a:lnTo>
                    <a:pt x="4445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a:xfrm>
              <a:off x="5010150" y="5664200"/>
              <a:ext cx="463550" cy="311150"/>
            </a:xfrm>
            <a:custGeom>
              <a:avLst/>
              <a:gdLst>
                <a:gd name="connsiteX0" fmla="*/ 0 w 463550"/>
                <a:gd name="connsiteY0" fmla="*/ 139700 h 311150"/>
                <a:gd name="connsiteX1" fmla="*/ 342900 w 463550"/>
                <a:gd name="connsiteY1" fmla="*/ 0 h 311150"/>
                <a:gd name="connsiteX2" fmla="*/ 165100 w 463550"/>
                <a:gd name="connsiteY2" fmla="*/ 311150 h 311150"/>
                <a:gd name="connsiteX3" fmla="*/ 463550 w 463550"/>
                <a:gd name="connsiteY3" fmla="*/ 234950 h 311150"/>
              </a:gdLst>
              <a:ahLst/>
              <a:cxnLst>
                <a:cxn ang="0">
                  <a:pos x="connsiteX0" y="connsiteY0"/>
                </a:cxn>
                <a:cxn ang="0">
                  <a:pos x="connsiteX1" y="connsiteY1"/>
                </a:cxn>
                <a:cxn ang="0">
                  <a:pos x="connsiteX2" y="connsiteY2"/>
                </a:cxn>
                <a:cxn ang="0">
                  <a:pos x="connsiteX3" y="connsiteY3"/>
                </a:cxn>
              </a:cxnLst>
              <a:rect l="l" t="t" r="r" b="b"/>
              <a:pathLst>
                <a:path w="463550" h="311150">
                  <a:moveTo>
                    <a:pt x="0" y="139700"/>
                  </a:moveTo>
                  <a:lnTo>
                    <a:pt x="342900" y="0"/>
                  </a:lnTo>
                  <a:lnTo>
                    <a:pt x="165100" y="311150"/>
                  </a:lnTo>
                  <a:lnTo>
                    <a:pt x="463550" y="2349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4762500" y="5822950"/>
              <a:ext cx="152400" cy="260350"/>
            </a:xfrm>
            <a:custGeom>
              <a:avLst/>
              <a:gdLst>
                <a:gd name="connsiteX0" fmla="*/ 152400 w 152400"/>
                <a:gd name="connsiteY0" fmla="*/ 260350 h 260350"/>
                <a:gd name="connsiteX1" fmla="*/ 0 w 152400"/>
                <a:gd name="connsiteY1" fmla="*/ 0 h 260350"/>
              </a:gdLst>
              <a:ahLst/>
              <a:cxnLst>
                <a:cxn ang="0">
                  <a:pos x="connsiteX0" y="connsiteY0"/>
                </a:cxn>
                <a:cxn ang="0">
                  <a:pos x="connsiteX1" y="connsiteY1"/>
                </a:cxn>
              </a:cxnLst>
              <a:rect l="l" t="t" r="r" b="b"/>
              <a:pathLst>
                <a:path w="152400" h="260350">
                  <a:moveTo>
                    <a:pt x="152400" y="260350"/>
                  </a:moveTo>
                  <a:lnTo>
                    <a:pt x="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p:cNvSpPr/>
            <p:nvPr/>
          </p:nvSpPr>
          <p:spPr>
            <a:xfrm>
              <a:off x="4565650" y="5581650"/>
              <a:ext cx="355600" cy="393700"/>
            </a:xfrm>
            <a:custGeom>
              <a:avLst/>
              <a:gdLst>
                <a:gd name="connsiteX0" fmla="*/ 355600 w 355600"/>
                <a:gd name="connsiteY0" fmla="*/ 0 h 393700"/>
                <a:gd name="connsiteX1" fmla="*/ 0 w 355600"/>
                <a:gd name="connsiteY1" fmla="*/ 393700 h 393700"/>
              </a:gdLst>
              <a:ahLst/>
              <a:cxnLst>
                <a:cxn ang="0">
                  <a:pos x="connsiteX0" y="connsiteY0"/>
                </a:cxn>
                <a:cxn ang="0">
                  <a:pos x="connsiteX1" y="connsiteY1"/>
                </a:cxn>
              </a:cxnLst>
              <a:rect l="l" t="t" r="r" b="b"/>
              <a:pathLst>
                <a:path w="355600" h="393700">
                  <a:moveTo>
                    <a:pt x="355600" y="0"/>
                  </a:moveTo>
                  <a:lnTo>
                    <a:pt x="0" y="3937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1"/>
            <p:cNvSpPr/>
            <p:nvPr/>
          </p:nvSpPr>
          <p:spPr>
            <a:xfrm>
              <a:off x="4629150" y="5918200"/>
              <a:ext cx="127000" cy="88900"/>
            </a:xfrm>
            <a:custGeom>
              <a:avLst/>
              <a:gdLst>
                <a:gd name="connsiteX0" fmla="*/ 0 w 127000"/>
                <a:gd name="connsiteY0" fmla="*/ 88900 h 88900"/>
                <a:gd name="connsiteX1" fmla="*/ 127000 w 127000"/>
                <a:gd name="connsiteY1" fmla="*/ 0 h 88900"/>
              </a:gdLst>
              <a:ahLst/>
              <a:cxnLst>
                <a:cxn ang="0">
                  <a:pos x="connsiteX0" y="connsiteY0"/>
                </a:cxn>
                <a:cxn ang="0">
                  <a:pos x="connsiteX1" y="connsiteY1"/>
                </a:cxn>
              </a:cxnLst>
              <a:rect l="l" t="t" r="r" b="b"/>
              <a:pathLst>
                <a:path w="127000" h="88900">
                  <a:moveTo>
                    <a:pt x="0" y="88900"/>
                  </a:moveTo>
                  <a:lnTo>
                    <a:pt x="12700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a:off x="4686300" y="5981700"/>
              <a:ext cx="107950" cy="88900"/>
            </a:xfrm>
            <a:custGeom>
              <a:avLst/>
              <a:gdLst>
                <a:gd name="connsiteX0" fmla="*/ 0 w 107950"/>
                <a:gd name="connsiteY0" fmla="*/ 88900 h 88900"/>
                <a:gd name="connsiteX1" fmla="*/ 107950 w 107950"/>
                <a:gd name="connsiteY1" fmla="*/ 0 h 88900"/>
              </a:gdLst>
              <a:ahLst/>
              <a:cxnLst>
                <a:cxn ang="0">
                  <a:pos x="connsiteX0" y="connsiteY0"/>
                </a:cxn>
                <a:cxn ang="0">
                  <a:pos x="connsiteX1" y="connsiteY1"/>
                </a:cxn>
              </a:cxnLst>
              <a:rect l="l" t="t" r="r" b="b"/>
              <a:pathLst>
                <a:path w="107950" h="88900">
                  <a:moveTo>
                    <a:pt x="0" y="88900"/>
                  </a:moveTo>
                  <a:lnTo>
                    <a:pt x="10795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33"/>
            <p:cNvSpPr/>
            <p:nvPr/>
          </p:nvSpPr>
          <p:spPr>
            <a:xfrm>
              <a:off x="4927600" y="6115050"/>
              <a:ext cx="69850" cy="139700"/>
            </a:xfrm>
            <a:custGeom>
              <a:avLst/>
              <a:gdLst>
                <a:gd name="connsiteX0" fmla="*/ 0 w 69850"/>
                <a:gd name="connsiteY0" fmla="*/ 0 h 139700"/>
                <a:gd name="connsiteX1" fmla="*/ 69850 w 69850"/>
                <a:gd name="connsiteY1" fmla="*/ 139700 h 139700"/>
              </a:gdLst>
              <a:ahLst/>
              <a:cxnLst>
                <a:cxn ang="0">
                  <a:pos x="connsiteX0" y="connsiteY0"/>
                </a:cxn>
                <a:cxn ang="0">
                  <a:pos x="connsiteX1" y="connsiteY1"/>
                </a:cxn>
              </a:cxnLst>
              <a:rect l="l" t="t" r="r" b="b"/>
              <a:pathLst>
                <a:path w="69850" h="139700">
                  <a:moveTo>
                    <a:pt x="0" y="0"/>
                  </a:moveTo>
                  <a:lnTo>
                    <a:pt x="69850" y="139700"/>
                  </a:lnTo>
                </a:path>
              </a:pathLst>
            </a:custGeom>
            <a:noFill/>
            <a:ln cap="rnd">
              <a:solidFill>
                <a:srgbClr val="FFFF00"/>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p:cNvSpPr/>
            <p:nvPr/>
          </p:nvSpPr>
          <p:spPr>
            <a:xfrm>
              <a:off x="4152900" y="6102350"/>
              <a:ext cx="184150" cy="127000"/>
            </a:xfrm>
            <a:custGeom>
              <a:avLst/>
              <a:gdLst>
                <a:gd name="connsiteX0" fmla="*/ 0 w 184150"/>
                <a:gd name="connsiteY0" fmla="*/ 127000 h 127000"/>
                <a:gd name="connsiteX1" fmla="*/ 139700 w 184150"/>
                <a:gd name="connsiteY1" fmla="*/ 0 h 127000"/>
                <a:gd name="connsiteX2" fmla="*/ 184150 w 184150"/>
                <a:gd name="connsiteY2" fmla="*/ 69850 h 127000"/>
              </a:gdLst>
              <a:ahLst/>
              <a:cxnLst>
                <a:cxn ang="0">
                  <a:pos x="connsiteX0" y="connsiteY0"/>
                </a:cxn>
                <a:cxn ang="0">
                  <a:pos x="connsiteX1" y="connsiteY1"/>
                </a:cxn>
                <a:cxn ang="0">
                  <a:pos x="connsiteX2" y="connsiteY2"/>
                </a:cxn>
              </a:cxnLst>
              <a:rect l="l" t="t" r="r" b="b"/>
              <a:pathLst>
                <a:path w="184150" h="127000">
                  <a:moveTo>
                    <a:pt x="0" y="127000"/>
                  </a:moveTo>
                  <a:lnTo>
                    <a:pt x="139700" y="0"/>
                  </a:lnTo>
                  <a:lnTo>
                    <a:pt x="184150" y="698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35"/>
            <p:cNvSpPr/>
            <p:nvPr/>
          </p:nvSpPr>
          <p:spPr>
            <a:xfrm>
              <a:off x="4370388" y="6221412"/>
              <a:ext cx="100012" cy="173038"/>
            </a:xfrm>
            <a:custGeom>
              <a:avLst/>
              <a:gdLst>
                <a:gd name="connsiteX0" fmla="*/ 0 w 114300"/>
                <a:gd name="connsiteY0" fmla="*/ 0 h 196850"/>
                <a:gd name="connsiteX1" fmla="*/ 114300 w 114300"/>
                <a:gd name="connsiteY1" fmla="*/ 196850 h 196850"/>
                <a:gd name="connsiteX0" fmla="*/ 0 w 100012"/>
                <a:gd name="connsiteY0" fmla="*/ 0 h 173038"/>
                <a:gd name="connsiteX1" fmla="*/ 100012 w 100012"/>
                <a:gd name="connsiteY1" fmla="*/ 173038 h 173038"/>
              </a:gdLst>
              <a:ahLst/>
              <a:cxnLst>
                <a:cxn ang="0">
                  <a:pos x="connsiteX0" y="connsiteY0"/>
                </a:cxn>
                <a:cxn ang="0">
                  <a:pos x="connsiteX1" y="connsiteY1"/>
                </a:cxn>
              </a:cxnLst>
              <a:rect l="l" t="t" r="r" b="b"/>
              <a:pathLst>
                <a:path w="100012" h="173038">
                  <a:moveTo>
                    <a:pt x="0" y="0"/>
                  </a:moveTo>
                  <a:lnTo>
                    <a:pt x="100012" y="173038"/>
                  </a:lnTo>
                </a:path>
              </a:pathLst>
            </a:custGeom>
            <a:noFill/>
            <a:ln cap="rnd">
              <a:solidFill>
                <a:srgbClr val="FFFF00"/>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4140200" y="5765800"/>
              <a:ext cx="266700" cy="292100"/>
            </a:xfrm>
            <a:custGeom>
              <a:avLst/>
              <a:gdLst>
                <a:gd name="connsiteX0" fmla="*/ 177800 w 266700"/>
                <a:gd name="connsiteY0" fmla="*/ 292100 h 292100"/>
                <a:gd name="connsiteX1" fmla="*/ 254000 w 266700"/>
                <a:gd name="connsiteY1" fmla="*/ 215900 h 292100"/>
                <a:gd name="connsiteX2" fmla="*/ 266700 w 266700"/>
                <a:gd name="connsiteY2" fmla="*/ 203200 h 292100"/>
                <a:gd name="connsiteX3" fmla="*/ 0 w 266700"/>
                <a:gd name="connsiteY3" fmla="*/ 209550 h 292100"/>
                <a:gd name="connsiteX4" fmla="*/ 146050 w 266700"/>
                <a:gd name="connsiteY4" fmla="*/ 0 h 29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00" h="292100">
                  <a:moveTo>
                    <a:pt x="177800" y="292100"/>
                  </a:moveTo>
                  <a:lnTo>
                    <a:pt x="254000" y="215900"/>
                  </a:lnTo>
                  <a:lnTo>
                    <a:pt x="266700" y="203200"/>
                  </a:lnTo>
                  <a:lnTo>
                    <a:pt x="0" y="209550"/>
                  </a:lnTo>
                  <a:lnTo>
                    <a:pt x="14605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37"/>
            <p:cNvSpPr/>
            <p:nvPr/>
          </p:nvSpPr>
          <p:spPr>
            <a:xfrm>
              <a:off x="3873500" y="5778500"/>
              <a:ext cx="165100" cy="196850"/>
            </a:xfrm>
            <a:custGeom>
              <a:avLst/>
              <a:gdLst>
                <a:gd name="connsiteX0" fmla="*/ 165100 w 165100"/>
                <a:gd name="connsiteY0" fmla="*/ 0 h 196850"/>
                <a:gd name="connsiteX1" fmla="*/ 0 w 165100"/>
                <a:gd name="connsiteY1" fmla="*/ 196850 h 196850"/>
              </a:gdLst>
              <a:ahLst/>
              <a:cxnLst>
                <a:cxn ang="0">
                  <a:pos x="connsiteX0" y="connsiteY0"/>
                </a:cxn>
                <a:cxn ang="0">
                  <a:pos x="connsiteX1" y="connsiteY1"/>
                </a:cxn>
              </a:cxnLst>
              <a:rect l="l" t="t" r="r" b="b"/>
              <a:pathLst>
                <a:path w="165100" h="196850">
                  <a:moveTo>
                    <a:pt x="165100" y="0"/>
                  </a:moveTo>
                  <a:lnTo>
                    <a:pt x="0" y="1968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38"/>
            <p:cNvSpPr/>
            <p:nvPr/>
          </p:nvSpPr>
          <p:spPr>
            <a:xfrm>
              <a:off x="3943350" y="5924550"/>
              <a:ext cx="44450" cy="82550"/>
            </a:xfrm>
            <a:custGeom>
              <a:avLst/>
              <a:gdLst>
                <a:gd name="connsiteX0" fmla="*/ 0 w 44450"/>
                <a:gd name="connsiteY0" fmla="*/ 0 h 82550"/>
                <a:gd name="connsiteX1" fmla="*/ 44450 w 44450"/>
                <a:gd name="connsiteY1" fmla="*/ 82550 h 82550"/>
              </a:gdLst>
              <a:ahLst/>
              <a:cxnLst>
                <a:cxn ang="0">
                  <a:pos x="connsiteX0" y="connsiteY0"/>
                </a:cxn>
                <a:cxn ang="0">
                  <a:pos x="connsiteX1" y="connsiteY1"/>
                </a:cxn>
              </a:cxnLst>
              <a:rect l="l" t="t" r="r" b="b"/>
              <a:pathLst>
                <a:path w="44450" h="82550">
                  <a:moveTo>
                    <a:pt x="0" y="0"/>
                  </a:moveTo>
                  <a:lnTo>
                    <a:pt x="44450" y="825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4019550" y="6064250"/>
              <a:ext cx="114300" cy="438150"/>
            </a:xfrm>
            <a:custGeom>
              <a:avLst/>
              <a:gdLst>
                <a:gd name="connsiteX0" fmla="*/ 0 w 114300"/>
                <a:gd name="connsiteY0" fmla="*/ 0 h 438150"/>
                <a:gd name="connsiteX1" fmla="*/ 114300 w 114300"/>
                <a:gd name="connsiteY1" fmla="*/ 438150 h 438150"/>
              </a:gdLst>
              <a:ahLst/>
              <a:cxnLst>
                <a:cxn ang="0">
                  <a:pos x="connsiteX0" y="connsiteY0"/>
                </a:cxn>
                <a:cxn ang="0">
                  <a:pos x="connsiteX1" y="connsiteY1"/>
                </a:cxn>
              </a:cxnLst>
              <a:rect l="l" t="t" r="r" b="b"/>
              <a:pathLst>
                <a:path w="114300" h="438150">
                  <a:moveTo>
                    <a:pt x="0" y="0"/>
                  </a:moveTo>
                  <a:lnTo>
                    <a:pt x="114300" y="43815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3968750" y="6096000"/>
              <a:ext cx="101600" cy="88900"/>
            </a:xfrm>
            <a:custGeom>
              <a:avLst/>
              <a:gdLst>
                <a:gd name="connsiteX0" fmla="*/ 101600 w 101600"/>
                <a:gd name="connsiteY0" fmla="*/ 0 h 88900"/>
                <a:gd name="connsiteX1" fmla="*/ 0 w 101600"/>
                <a:gd name="connsiteY1" fmla="*/ 88900 h 88900"/>
              </a:gdLst>
              <a:ahLst/>
              <a:cxnLst>
                <a:cxn ang="0">
                  <a:pos x="connsiteX0" y="connsiteY0"/>
                </a:cxn>
                <a:cxn ang="0">
                  <a:pos x="connsiteX1" y="connsiteY1"/>
                </a:cxn>
              </a:cxnLst>
              <a:rect l="l" t="t" r="r" b="b"/>
              <a:pathLst>
                <a:path w="101600" h="88900">
                  <a:moveTo>
                    <a:pt x="101600" y="0"/>
                  </a:moveTo>
                  <a:lnTo>
                    <a:pt x="0" y="8890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p:nvSpPr>
          <p:spPr>
            <a:xfrm>
              <a:off x="3733800" y="6210300"/>
              <a:ext cx="196850" cy="158750"/>
            </a:xfrm>
            <a:custGeom>
              <a:avLst/>
              <a:gdLst>
                <a:gd name="connsiteX0" fmla="*/ 196850 w 196850"/>
                <a:gd name="connsiteY0" fmla="*/ 0 h 158750"/>
                <a:gd name="connsiteX1" fmla="*/ 0 w 196850"/>
                <a:gd name="connsiteY1" fmla="*/ 158750 h 158750"/>
              </a:gdLst>
              <a:ahLst/>
              <a:cxnLst>
                <a:cxn ang="0">
                  <a:pos x="connsiteX0" y="connsiteY0"/>
                </a:cxn>
                <a:cxn ang="0">
                  <a:pos x="connsiteX1" y="connsiteY1"/>
                </a:cxn>
              </a:cxnLst>
              <a:rect l="l" t="t" r="r" b="b"/>
              <a:pathLst>
                <a:path w="196850" h="158750">
                  <a:moveTo>
                    <a:pt x="196850" y="0"/>
                  </a:moveTo>
                  <a:lnTo>
                    <a:pt x="0" y="158750"/>
                  </a:lnTo>
                </a:path>
              </a:pathLst>
            </a:custGeom>
            <a:noFill/>
            <a:ln cap="rnd">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p:cNvSpPr/>
            <p:nvPr/>
          </p:nvSpPr>
          <p:spPr>
            <a:xfrm>
              <a:off x="3651250" y="6038850"/>
              <a:ext cx="177800" cy="222250"/>
            </a:xfrm>
            <a:custGeom>
              <a:avLst/>
              <a:gdLst>
                <a:gd name="connsiteX0" fmla="*/ 177800 w 177800"/>
                <a:gd name="connsiteY0" fmla="*/ 0 h 222250"/>
                <a:gd name="connsiteX1" fmla="*/ 0 w 177800"/>
                <a:gd name="connsiteY1" fmla="*/ 222250 h 222250"/>
              </a:gdLst>
              <a:ahLst/>
              <a:cxnLst>
                <a:cxn ang="0">
                  <a:pos x="connsiteX0" y="connsiteY0"/>
                </a:cxn>
                <a:cxn ang="0">
                  <a:pos x="connsiteX1" y="connsiteY1"/>
                </a:cxn>
              </a:cxnLst>
              <a:rect l="l" t="t" r="r" b="b"/>
              <a:pathLst>
                <a:path w="177800" h="222250">
                  <a:moveTo>
                    <a:pt x="177800" y="0"/>
                  </a:moveTo>
                  <a:lnTo>
                    <a:pt x="0" y="222250"/>
                  </a:lnTo>
                </a:path>
              </a:pathLst>
            </a:custGeom>
            <a:noFill/>
            <a:ln cap="rnd">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43"/>
            <p:cNvSpPr/>
            <p:nvPr/>
          </p:nvSpPr>
          <p:spPr>
            <a:xfrm>
              <a:off x="3848100" y="6318250"/>
              <a:ext cx="184150" cy="107950"/>
            </a:xfrm>
            <a:custGeom>
              <a:avLst/>
              <a:gdLst>
                <a:gd name="connsiteX0" fmla="*/ 184150 w 184150"/>
                <a:gd name="connsiteY0" fmla="*/ 0 h 107950"/>
                <a:gd name="connsiteX1" fmla="*/ 0 w 184150"/>
                <a:gd name="connsiteY1" fmla="*/ 107950 h 107950"/>
              </a:gdLst>
              <a:ahLst/>
              <a:cxnLst>
                <a:cxn ang="0">
                  <a:pos x="connsiteX0" y="connsiteY0"/>
                </a:cxn>
                <a:cxn ang="0">
                  <a:pos x="connsiteX1" y="connsiteY1"/>
                </a:cxn>
              </a:cxnLst>
              <a:rect l="l" t="t" r="r" b="b"/>
              <a:pathLst>
                <a:path w="184150" h="107950">
                  <a:moveTo>
                    <a:pt x="184150" y="0"/>
                  </a:moveTo>
                  <a:lnTo>
                    <a:pt x="0" y="107950"/>
                  </a:lnTo>
                </a:path>
              </a:pathLst>
            </a:custGeom>
            <a:noFill/>
            <a:ln cap="rnd">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44"/>
            <p:cNvSpPr/>
            <p:nvPr/>
          </p:nvSpPr>
          <p:spPr>
            <a:xfrm>
              <a:off x="3651250" y="3308350"/>
              <a:ext cx="311150" cy="571500"/>
            </a:xfrm>
            <a:custGeom>
              <a:avLst/>
              <a:gdLst>
                <a:gd name="connsiteX0" fmla="*/ 311150 w 311150"/>
                <a:gd name="connsiteY0" fmla="*/ 571500 h 571500"/>
                <a:gd name="connsiteX1" fmla="*/ 279400 w 311150"/>
                <a:gd name="connsiteY1" fmla="*/ 17780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 name="connsiteX0" fmla="*/ 311150 w 311150"/>
                <a:gd name="connsiteY0" fmla="*/ 571500 h 571500"/>
                <a:gd name="connsiteX1" fmla="*/ 279400 w 311150"/>
                <a:gd name="connsiteY1" fmla="*/ 17780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 name="connsiteX0" fmla="*/ 311150 w 311150"/>
                <a:gd name="connsiteY0" fmla="*/ 571500 h 571500"/>
                <a:gd name="connsiteX1" fmla="*/ 285750 w 311150"/>
                <a:gd name="connsiteY1" fmla="*/ 23495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 name="connsiteX0" fmla="*/ 311150 w 311150"/>
                <a:gd name="connsiteY0" fmla="*/ 571500 h 571500"/>
                <a:gd name="connsiteX1" fmla="*/ 285750 w 311150"/>
                <a:gd name="connsiteY1" fmla="*/ 23495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 name="connsiteX0" fmla="*/ 311150 w 311150"/>
                <a:gd name="connsiteY0" fmla="*/ 571500 h 571500"/>
                <a:gd name="connsiteX1" fmla="*/ 285750 w 311150"/>
                <a:gd name="connsiteY1" fmla="*/ 23495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 name="connsiteX0" fmla="*/ 311150 w 311150"/>
                <a:gd name="connsiteY0" fmla="*/ 571500 h 571500"/>
                <a:gd name="connsiteX1" fmla="*/ 285750 w 311150"/>
                <a:gd name="connsiteY1" fmla="*/ 234950 h 571500"/>
                <a:gd name="connsiteX2" fmla="*/ 215900 w 311150"/>
                <a:gd name="connsiteY2" fmla="*/ 25400 h 571500"/>
                <a:gd name="connsiteX3" fmla="*/ 234950 w 311150"/>
                <a:gd name="connsiteY3" fmla="*/ 0 h 571500"/>
                <a:gd name="connsiteX4" fmla="*/ 0 w 311150"/>
                <a:gd name="connsiteY4" fmla="*/ 234950 h 571500"/>
                <a:gd name="connsiteX5" fmla="*/ 260350 w 311150"/>
                <a:gd name="connsiteY5" fmla="*/ 2032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150" h="571500">
                  <a:moveTo>
                    <a:pt x="311150" y="571500"/>
                  </a:moveTo>
                  <a:cubicBezTo>
                    <a:pt x="302683" y="459317"/>
                    <a:pt x="294217" y="343958"/>
                    <a:pt x="285750" y="234950"/>
                  </a:cubicBezTo>
                  <a:cubicBezTo>
                    <a:pt x="283633" y="158750"/>
                    <a:pt x="237067" y="76200"/>
                    <a:pt x="215900" y="25400"/>
                  </a:cubicBezTo>
                  <a:lnTo>
                    <a:pt x="234950" y="0"/>
                  </a:lnTo>
                  <a:cubicBezTo>
                    <a:pt x="156633" y="78317"/>
                    <a:pt x="33867" y="178858"/>
                    <a:pt x="0" y="234950"/>
                  </a:cubicBezTo>
                  <a:cubicBezTo>
                    <a:pt x="48683" y="246592"/>
                    <a:pt x="173567" y="213783"/>
                    <a:pt x="260350" y="203200"/>
                  </a:cubicBezTo>
                </a:path>
              </a:pathLst>
            </a:custGeom>
            <a:noFill/>
            <a:ln cap="rnd">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45"/>
            <p:cNvSpPr/>
            <p:nvPr/>
          </p:nvSpPr>
          <p:spPr>
            <a:xfrm>
              <a:off x="3994150" y="3225800"/>
              <a:ext cx="234950" cy="577850"/>
            </a:xfrm>
            <a:custGeom>
              <a:avLst/>
              <a:gdLst>
                <a:gd name="connsiteX0" fmla="*/ 0 w 234950"/>
                <a:gd name="connsiteY0" fmla="*/ 577850 h 577850"/>
                <a:gd name="connsiteX1" fmla="*/ 184150 w 234950"/>
                <a:gd name="connsiteY1" fmla="*/ 444500 h 577850"/>
                <a:gd name="connsiteX2" fmla="*/ 234950 w 234950"/>
                <a:gd name="connsiteY2" fmla="*/ 0 h 577850"/>
                <a:gd name="connsiteX3" fmla="*/ 25400 w 234950"/>
                <a:gd name="connsiteY3" fmla="*/ 196850 h 577850"/>
                <a:gd name="connsiteX4" fmla="*/ 190500 w 234950"/>
                <a:gd name="connsiteY4" fmla="*/ 171450 h 577850"/>
                <a:gd name="connsiteX0" fmla="*/ 0 w 234950"/>
                <a:gd name="connsiteY0" fmla="*/ 577850 h 577850"/>
                <a:gd name="connsiteX1" fmla="*/ 184150 w 234950"/>
                <a:gd name="connsiteY1" fmla="*/ 444500 h 577850"/>
                <a:gd name="connsiteX2" fmla="*/ 234950 w 234950"/>
                <a:gd name="connsiteY2" fmla="*/ 0 h 577850"/>
                <a:gd name="connsiteX3" fmla="*/ 25400 w 234950"/>
                <a:gd name="connsiteY3" fmla="*/ 196850 h 577850"/>
                <a:gd name="connsiteX4" fmla="*/ 190500 w 234950"/>
                <a:gd name="connsiteY4" fmla="*/ 171450 h 577850"/>
                <a:gd name="connsiteX0" fmla="*/ 0 w 234950"/>
                <a:gd name="connsiteY0" fmla="*/ 577850 h 577850"/>
                <a:gd name="connsiteX1" fmla="*/ 184150 w 234950"/>
                <a:gd name="connsiteY1" fmla="*/ 444500 h 577850"/>
                <a:gd name="connsiteX2" fmla="*/ 234950 w 234950"/>
                <a:gd name="connsiteY2" fmla="*/ 0 h 577850"/>
                <a:gd name="connsiteX3" fmla="*/ 25400 w 234950"/>
                <a:gd name="connsiteY3" fmla="*/ 196850 h 577850"/>
                <a:gd name="connsiteX4" fmla="*/ 190500 w 234950"/>
                <a:gd name="connsiteY4" fmla="*/ 171450 h 577850"/>
                <a:gd name="connsiteX0" fmla="*/ 0 w 234950"/>
                <a:gd name="connsiteY0" fmla="*/ 577850 h 577850"/>
                <a:gd name="connsiteX1" fmla="*/ 184150 w 234950"/>
                <a:gd name="connsiteY1" fmla="*/ 444500 h 577850"/>
                <a:gd name="connsiteX2" fmla="*/ 234950 w 234950"/>
                <a:gd name="connsiteY2" fmla="*/ 0 h 577850"/>
                <a:gd name="connsiteX3" fmla="*/ 25400 w 234950"/>
                <a:gd name="connsiteY3" fmla="*/ 196850 h 577850"/>
                <a:gd name="connsiteX4" fmla="*/ 190500 w 234950"/>
                <a:gd name="connsiteY4" fmla="*/ 171450 h 577850"/>
                <a:gd name="connsiteX0" fmla="*/ 0 w 234950"/>
                <a:gd name="connsiteY0" fmla="*/ 577850 h 577850"/>
                <a:gd name="connsiteX1" fmla="*/ 184150 w 234950"/>
                <a:gd name="connsiteY1" fmla="*/ 444500 h 577850"/>
                <a:gd name="connsiteX2" fmla="*/ 234950 w 234950"/>
                <a:gd name="connsiteY2" fmla="*/ 0 h 577850"/>
                <a:gd name="connsiteX3" fmla="*/ 25400 w 234950"/>
                <a:gd name="connsiteY3" fmla="*/ 196850 h 577850"/>
                <a:gd name="connsiteX4" fmla="*/ 190500 w 234950"/>
                <a:gd name="connsiteY4" fmla="*/ 171450 h 577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950" h="577850">
                  <a:moveTo>
                    <a:pt x="0" y="577850"/>
                  </a:moveTo>
                  <a:cubicBezTo>
                    <a:pt x="61383" y="533400"/>
                    <a:pt x="125942" y="514350"/>
                    <a:pt x="184150" y="444500"/>
                  </a:cubicBezTo>
                  <a:cubicBezTo>
                    <a:pt x="239183" y="236008"/>
                    <a:pt x="218017" y="148167"/>
                    <a:pt x="234950" y="0"/>
                  </a:cubicBezTo>
                  <a:cubicBezTo>
                    <a:pt x="165100" y="65617"/>
                    <a:pt x="73025" y="99483"/>
                    <a:pt x="25400" y="196850"/>
                  </a:cubicBezTo>
                  <a:cubicBezTo>
                    <a:pt x="58208" y="220133"/>
                    <a:pt x="135467" y="179917"/>
                    <a:pt x="190500" y="171450"/>
                  </a:cubicBezTo>
                </a:path>
              </a:pathLst>
            </a:custGeom>
            <a:noFill/>
            <a:ln cap="rnd">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p:cNvSpPr/>
            <p:nvPr/>
          </p:nvSpPr>
          <p:spPr>
            <a:xfrm>
              <a:off x="4413250" y="3175000"/>
              <a:ext cx="438150" cy="349250"/>
            </a:xfrm>
            <a:custGeom>
              <a:avLst/>
              <a:gdLst>
                <a:gd name="connsiteX0" fmla="*/ 438150 w 438150"/>
                <a:gd name="connsiteY0" fmla="*/ 196850 h 349250"/>
                <a:gd name="connsiteX1" fmla="*/ 165100 w 438150"/>
                <a:gd name="connsiteY1" fmla="*/ 349250 h 349250"/>
                <a:gd name="connsiteX2" fmla="*/ 260350 w 438150"/>
                <a:gd name="connsiteY2" fmla="*/ 0 h 349250"/>
                <a:gd name="connsiteX3" fmla="*/ 0 w 438150"/>
                <a:gd name="connsiteY3" fmla="*/ 177800 h 349250"/>
              </a:gdLst>
              <a:ahLst/>
              <a:cxnLst>
                <a:cxn ang="0">
                  <a:pos x="connsiteX0" y="connsiteY0"/>
                </a:cxn>
                <a:cxn ang="0">
                  <a:pos x="connsiteX1" y="connsiteY1"/>
                </a:cxn>
                <a:cxn ang="0">
                  <a:pos x="connsiteX2" y="connsiteY2"/>
                </a:cxn>
                <a:cxn ang="0">
                  <a:pos x="connsiteX3" y="connsiteY3"/>
                </a:cxn>
              </a:cxnLst>
              <a:rect l="l" t="t" r="r" b="b"/>
              <a:pathLst>
                <a:path w="438150" h="349250">
                  <a:moveTo>
                    <a:pt x="438150" y="196850"/>
                  </a:moveTo>
                  <a:lnTo>
                    <a:pt x="165100" y="349250"/>
                  </a:lnTo>
                  <a:lnTo>
                    <a:pt x="260350" y="0"/>
                  </a:lnTo>
                  <a:lnTo>
                    <a:pt x="0" y="177800"/>
                  </a:lnTo>
                </a:path>
              </a:pathLst>
            </a:custGeom>
            <a:noFill/>
            <a:ln cap="rnd">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p:cNvSpPr/>
            <p:nvPr/>
          </p:nvSpPr>
          <p:spPr>
            <a:xfrm>
              <a:off x="4470400" y="3352800"/>
              <a:ext cx="114300" cy="69850"/>
            </a:xfrm>
            <a:custGeom>
              <a:avLst/>
              <a:gdLst>
                <a:gd name="connsiteX0" fmla="*/ 0 w 114300"/>
                <a:gd name="connsiteY0" fmla="*/ 69850 h 69850"/>
                <a:gd name="connsiteX1" fmla="*/ 114300 w 114300"/>
                <a:gd name="connsiteY1" fmla="*/ 0 h 69850"/>
              </a:gdLst>
              <a:ahLst/>
              <a:cxnLst>
                <a:cxn ang="0">
                  <a:pos x="connsiteX0" y="connsiteY0"/>
                </a:cxn>
                <a:cxn ang="0">
                  <a:pos x="connsiteX1" y="connsiteY1"/>
                </a:cxn>
              </a:cxnLst>
              <a:rect l="l" t="t" r="r" b="b"/>
              <a:pathLst>
                <a:path w="114300" h="69850">
                  <a:moveTo>
                    <a:pt x="0" y="69850"/>
                  </a:moveTo>
                  <a:lnTo>
                    <a:pt x="114300" y="0"/>
                  </a:lnTo>
                </a:path>
              </a:pathLst>
            </a:custGeom>
            <a:noFill/>
            <a:ln cap="rnd">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p:cNvSpPr/>
            <p:nvPr/>
          </p:nvSpPr>
          <p:spPr>
            <a:xfrm>
              <a:off x="5803900" y="4025900"/>
              <a:ext cx="203200" cy="381000"/>
            </a:xfrm>
            <a:custGeom>
              <a:avLst/>
              <a:gdLst>
                <a:gd name="connsiteX0" fmla="*/ 0 w 203200"/>
                <a:gd name="connsiteY0" fmla="*/ 381000 h 381000"/>
                <a:gd name="connsiteX1" fmla="*/ 203200 w 203200"/>
                <a:gd name="connsiteY1" fmla="*/ 0 h 381000"/>
              </a:gdLst>
              <a:ahLst/>
              <a:cxnLst>
                <a:cxn ang="0">
                  <a:pos x="connsiteX0" y="connsiteY0"/>
                </a:cxn>
                <a:cxn ang="0">
                  <a:pos x="connsiteX1" y="connsiteY1"/>
                </a:cxn>
              </a:cxnLst>
              <a:rect l="l" t="t" r="r" b="b"/>
              <a:pathLst>
                <a:path w="203200" h="381000">
                  <a:moveTo>
                    <a:pt x="0" y="381000"/>
                  </a:moveTo>
                  <a:lnTo>
                    <a:pt x="203200" y="0"/>
                  </a:lnTo>
                </a:path>
              </a:pathLst>
            </a:custGeom>
            <a:noFill/>
            <a:ln cap="rnd">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p:cNvSpPr/>
            <p:nvPr/>
          </p:nvSpPr>
          <p:spPr>
            <a:xfrm>
              <a:off x="6032500" y="3524250"/>
              <a:ext cx="165100" cy="450850"/>
            </a:xfrm>
            <a:custGeom>
              <a:avLst/>
              <a:gdLst>
                <a:gd name="connsiteX0" fmla="*/ 0 w 165100"/>
                <a:gd name="connsiteY0" fmla="*/ 450850 h 450850"/>
                <a:gd name="connsiteX1" fmla="*/ 165100 w 165100"/>
                <a:gd name="connsiteY1" fmla="*/ 0 h 450850"/>
              </a:gdLst>
              <a:ahLst/>
              <a:cxnLst>
                <a:cxn ang="0">
                  <a:pos x="connsiteX0" y="connsiteY0"/>
                </a:cxn>
                <a:cxn ang="0">
                  <a:pos x="connsiteX1" y="connsiteY1"/>
                </a:cxn>
              </a:cxnLst>
              <a:rect l="l" t="t" r="r" b="b"/>
              <a:pathLst>
                <a:path w="165100" h="450850">
                  <a:moveTo>
                    <a:pt x="0" y="450850"/>
                  </a:moveTo>
                  <a:lnTo>
                    <a:pt x="165100" y="0"/>
                  </a:lnTo>
                </a:path>
              </a:pathLst>
            </a:custGeom>
            <a:noFill/>
            <a:ln cap="rnd">
              <a:solidFill>
                <a:schemeClr val="accent5">
                  <a:lumMod val="60000"/>
                  <a:lumOff val="40000"/>
                </a:schemeClr>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p:nvSpPr>
          <p:spPr>
            <a:xfrm>
              <a:off x="5886450" y="3594099"/>
              <a:ext cx="152400" cy="230981"/>
            </a:xfrm>
            <a:custGeom>
              <a:avLst/>
              <a:gdLst>
                <a:gd name="connsiteX0" fmla="*/ 171450 w 171450"/>
                <a:gd name="connsiteY0" fmla="*/ 266700 h 266700"/>
                <a:gd name="connsiteX1" fmla="*/ 0 w 171450"/>
                <a:gd name="connsiteY1" fmla="*/ 0 h 266700"/>
                <a:gd name="connsiteX0" fmla="*/ 152400 w 152400"/>
                <a:gd name="connsiteY0" fmla="*/ 230981 h 230981"/>
                <a:gd name="connsiteX1" fmla="*/ 0 w 152400"/>
                <a:gd name="connsiteY1" fmla="*/ 0 h 230981"/>
              </a:gdLst>
              <a:ahLst/>
              <a:cxnLst>
                <a:cxn ang="0">
                  <a:pos x="connsiteX0" y="connsiteY0"/>
                </a:cxn>
                <a:cxn ang="0">
                  <a:pos x="connsiteX1" y="connsiteY1"/>
                </a:cxn>
              </a:cxnLst>
              <a:rect l="l" t="t" r="r" b="b"/>
              <a:pathLst>
                <a:path w="152400" h="230981">
                  <a:moveTo>
                    <a:pt x="152400" y="230981"/>
                  </a:moveTo>
                  <a:cubicBezTo>
                    <a:pt x="95250" y="142081"/>
                    <a:pt x="57150" y="88900"/>
                    <a:pt x="0" y="0"/>
                  </a:cubicBezTo>
                </a:path>
              </a:pathLst>
            </a:custGeom>
            <a:noFill/>
            <a:ln cap="rnd">
              <a:solidFill>
                <a:schemeClr val="accent5">
                  <a:lumMod val="60000"/>
                  <a:lumOff val="40000"/>
                </a:schemeClr>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51"/>
            <p:cNvSpPr/>
            <p:nvPr/>
          </p:nvSpPr>
          <p:spPr>
            <a:xfrm>
              <a:off x="5784849" y="3775075"/>
              <a:ext cx="155575" cy="34925"/>
            </a:xfrm>
            <a:custGeom>
              <a:avLst/>
              <a:gdLst>
                <a:gd name="connsiteX0" fmla="*/ 184150 w 184150"/>
                <a:gd name="connsiteY0" fmla="*/ 0 h 44450"/>
                <a:gd name="connsiteX1" fmla="*/ 0 w 184150"/>
                <a:gd name="connsiteY1" fmla="*/ 44450 h 44450"/>
                <a:gd name="connsiteX0" fmla="*/ 155575 w 155575"/>
                <a:gd name="connsiteY0" fmla="*/ 0 h 34925"/>
                <a:gd name="connsiteX1" fmla="*/ 0 w 155575"/>
                <a:gd name="connsiteY1" fmla="*/ 34925 h 34925"/>
              </a:gdLst>
              <a:ahLst/>
              <a:cxnLst>
                <a:cxn ang="0">
                  <a:pos x="connsiteX0" y="connsiteY0"/>
                </a:cxn>
                <a:cxn ang="0">
                  <a:pos x="connsiteX1" y="connsiteY1"/>
                </a:cxn>
              </a:cxnLst>
              <a:rect l="l" t="t" r="r" b="b"/>
              <a:pathLst>
                <a:path w="155575" h="34925">
                  <a:moveTo>
                    <a:pt x="155575" y="0"/>
                  </a:moveTo>
                  <a:cubicBezTo>
                    <a:pt x="94192" y="14817"/>
                    <a:pt x="61383" y="20108"/>
                    <a:pt x="0" y="34925"/>
                  </a:cubicBezTo>
                </a:path>
              </a:pathLst>
            </a:custGeom>
            <a:noFill/>
            <a:ln cap="rnd">
              <a:solidFill>
                <a:schemeClr val="accent5">
                  <a:lumMod val="60000"/>
                  <a:lumOff val="40000"/>
                </a:schemeClr>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52"/>
            <p:cNvSpPr/>
            <p:nvPr/>
          </p:nvSpPr>
          <p:spPr>
            <a:xfrm>
              <a:off x="5143500" y="5835650"/>
              <a:ext cx="101600" cy="38100"/>
            </a:xfrm>
            <a:custGeom>
              <a:avLst/>
              <a:gdLst>
                <a:gd name="connsiteX0" fmla="*/ 0 w 101600"/>
                <a:gd name="connsiteY0" fmla="*/ 38100 h 38100"/>
                <a:gd name="connsiteX1" fmla="*/ 101600 w 101600"/>
                <a:gd name="connsiteY1" fmla="*/ 0 h 38100"/>
              </a:gdLst>
              <a:ahLst/>
              <a:cxnLst>
                <a:cxn ang="0">
                  <a:pos x="connsiteX0" y="connsiteY0"/>
                </a:cxn>
                <a:cxn ang="0">
                  <a:pos x="connsiteX1" y="connsiteY1"/>
                </a:cxn>
              </a:cxnLst>
              <a:rect l="l" t="t" r="r" b="b"/>
              <a:pathLst>
                <a:path w="101600" h="38100">
                  <a:moveTo>
                    <a:pt x="0" y="38100"/>
                  </a:moveTo>
                  <a:lnTo>
                    <a:pt x="101600" y="0"/>
                  </a:ln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p:cNvSpPr/>
            <p:nvPr/>
          </p:nvSpPr>
          <p:spPr>
            <a:xfrm>
              <a:off x="5467350" y="4603750"/>
              <a:ext cx="311150" cy="368300"/>
            </a:xfrm>
            <a:custGeom>
              <a:avLst/>
              <a:gdLst>
                <a:gd name="connsiteX0" fmla="*/ 311150 w 311150"/>
                <a:gd name="connsiteY0" fmla="*/ 0 h 368300"/>
                <a:gd name="connsiteX1" fmla="*/ 254000 w 311150"/>
                <a:gd name="connsiteY1" fmla="*/ 298450 h 368300"/>
                <a:gd name="connsiteX2" fmla="*/ 133350 w 311150"/>
                <a:gd name="connsiteY2" fmla="*/ 107950 h 368300"/>
                <a:gd name="connsiteX3" fmla="*/ 0 w 311150"/>
                <a:gd name="connsiteY3" fmla="*/ 368300 h 368300"/>
                <a:gd name="connsiteX4" fmla="*/ 0 w 311150"/>
                <a:gd name="connsiteY4" fmla="*/ 368300 h 368300"/>
                <a:gd name="connsiteX5" fmla="*/ 0 w 311150"/>
                <a:gd name="connsiteY5" fmla="*/ 368300 h 36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150" h="368300">
                  <a:moveTo>
                    <a:pt x="311150" y="0"/>
                  </a:moveTo>
                  <a:lnTo>
                    <a:pt x="254000" y="298450"/>
                  </a:lnTo>
                  <a:lnTo>
                    <a:pt x="133350" y="107950"/>
                  </a:lnTo>
                  <a:lnTo>
                    <a:pt x="0" y="368300"/>
                  </a:lnTo>
                  <a:lnTo>
                    <a:pt x="0" y="368300"/>
                  </a:lnTo>
                  <a:lnTo>
                    <a:pt x="0" y="36830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a:off x="5391150" y="5003800"/>
              <a:ext cx="50800" cy="54096"/>
            </a:xfrm>
            <a:custGeom>
              <a:avLst/>
              <a:gdLst>
                <a:gd name="connsiteX0" fmla="*/ 50800 w 50800"/>
                <a:gd name="connsiteY0" fmla="*/ 6350 h 6350"/>
                <a:gd name="connsiteX1" fmla="*/ 0 w 50800"/>
                <a:gd name="connsiteY1" fmla="*/ 0 h 6350"/>
                <a:gd name="connsiteX0" fmla="*/ 10000 w 10000"/>
                <a:gd name="connsiteY0" fmla="*/ 10000 h 85124"/>
                <a:gd name="connsiteX1" fmla="*/ 4219 w 10000"/>
                <a:gd name="connsiteY1" fmla="*/ 85000 h 85124"/>
                <a:gd name="connsiteX2" fmla="*/ 0 w 10000"/>
                <a:gd name="connsiteY2" fmla="*/ 0 h 85124"/>
                <a:gd name="connsiteX0" fmla="*/ 10000 w 10000"/>
                <a:gd name="connsiteY0" fmla="*/ 10000 h 85190"/>
                <a:gd name="connsiteX1" fmla="*/ 4219 w 10000"/>
                <a:gd name="connsiteY1" fmla="*/ 85000 h 85190"/>
                <a:gd name="connsiteX2" fmla="*/ 0 w 10000"/>
                <a:gd name="connsiteY2" fmla="*/ 0 h 85190"/>
              </a:gdLst>
              <a:ahLst/>
              <a:cxnLst>
                <a:cxn ang="0">
                  <a:pos x="connsiteX0" y="connsiteY0"/>
                </a:cxn>
                <a:cxn ang="0">
                  <a:pos x="connsiteX1" y="connsiteY1"/>
                </a:cxn>
                <a:cxn ang="0">
                  <a:pos x="connsiteX2" y="connsiteY2"/>
                </a:cxn>
              </a:cxnLst>
              <a:rect l="l" t="t" r="r" b="b"/>
              <a:pathLst>
                <a:path w="10000" h="85190">
                  <a:moveTo>
                    <a:pt x="10000" y="10000"/>
                  </a:moveTo>
                  <a:cubicBezTo>
                    <a:pt x="9167" y="36250"/>
                    <a:pt x="5990" y="88750"/>
                    <a:pt x="4219" y="85000"/>
                  </a:cubicBezTo>
                  <a:lnTo>
                    <a:pt x="0" y="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55"/>
            <p:cNvSpPr/>
            <p:nvPr/>
          </p:nvSpPr>
          <p:spPr>
            <a:xfrm>
              <a:off x="5321300" y="4718050"/>
              <a:ext cx="69850" cy="215900"/>
            </a:xfrm>
            <a:custGeom>
              <a:avLst/>
              <a:gdLst>
                <a:gd name="connsiteX0" fmla="*/ 69850 w 69850"/>
                <a:gd name="connsiteY0" fmla="*/ 215900 h 215900"/>
                <a:gd name="connsiteX1" fmla="*/ 0 w 69850"/>
                <a:gd name="connsiteY1" fmla="*/ 0 h 215900"/>
              </a:gdLst>
              <a:ahLst/>
              <a:cxnLst>
                <a:cxn ang="0">
                  <a:pos x="connsiteX0" y="connsiteY0"/>
                </a:cxn>
                <a:cxn ang="0">
                  <a:pos x="connsiteX1" y="connsiteY1"/>
                </a:cxn>
              </a:cxnLst>
              <a:rect l="l" t="t" r="r" b="b"/>
              <a:pathLst>
                <a:path w="69850" h="215900">
                  <a:moveTo>
                    <a:pt x="69850" y="215900"/>
                  </a:moveTo>
                  <a:lnTo>
                    <a:pt x="0" y="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p:cNvSpPr/>
            <p:nvPr/>
          </p:nvSpPr>
          <p:spPr>
            <a:xfrm>
              <a:off x="4803775" y="4718050"/>
              <a:ext cx="320675" cy="311150"/>
            </a:xfrm>
            <a:custGeom>
              <a:avLst/>
              <a:gdLst>
                <a:gd name="connsiteX0" fmla="*/ 177800 w 330200"/>
                <a:gd name="connsiteY0" fmla="*/ 0 h 311150"/>
                <a:gd name="connsiteX1" fmla="*/ 0 w 330200"/>
                <a:gd name="connsiteY1" fmla="*/ 285750 h 311150"/>
                <a:gd name="connsiteX2" fmla="*/ 266700 w 330200"/>
                <a:gd name="connsiteY2" fmla="*/ 203200 h 311150"/>
                <a:gd name="connsiteX3" fmla="*/ 196850 w 330200"/>
                <a:gd name="connsiteY3" fmla="*/ 311150 h 311150"/>
                <a:gd name="connsiteX4" fmla="*/ 330200 w 330200"/>
                <a:gd name="connsiteY4" fmla="*/ 304800 h 311150"/>
                <a:gd name="connsiteX0" fmla="*/ 168275 w 320675"/>
                <a:gd name="connsiteY0" fmla="*/ 0 h 311150"/>
                <a:gd name="connsiteX1" fmla="*/ 0 w 320675"/>
                <a:gd name="connsiteY1" fmla="*/ 276225 h 311150"/>
                <a:gd name="connsiteX2" fmla="*/ 257175 w 320675"/>
                <a:gd name="connsiteY2" fmla="*/ 203200 h 311150"/>
                <a:gd name="connsiteX3" fmla="*/ 187325 w 320675"/>
                <a:gd name="connsiteY3" fmla="*/ 311150 h 311150"/>
                <a:gd name="connsiteX4" fmla="*/ 320675 w 320675"/>
                <a:gd name="connsiteY4" fmla="*/ 304800 h 311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675" h="311150">
                  <a:moveTo>
                    <a:pt x="168275" y="0"/>
                  </a:moveTo>
                  <a:lnTo>
                    <a:pt x="0" y="276225"/>
                  </a:lnTo>
                  <a:lnTo>
                    <a:pt x="257175" y="203200"/>
                  </a:lnTo>
                  <a:lnTo>
                    <a:pt x="187325" y="311150"/>
                  </a:lnTo>
                  <a:lnTo>
                    <a:pt x="320675" y="30480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a:off x="5196681" y="4893469"/>
              <a:ext cx="11112" cy="100800"/>
            </a:xfrm>
            <a:custGeom>
              <a:avLst/>
              <a:gdLst>
                <a:gd name="connsiteX0" fmla="*/ 6350 w 6350"/>
                <a:gd name="connsiteY0" fmla="*/ 0 h 127000"/>
                <a:gd name="connsiteX1" fmla="*/ 0 w 6350"/>
                <a:gd name="connsiteY1" fmla="*/ 127000 h 127000"/>
                <a:gd name="connsiteX0" fmla="*/ 17499 w 17499"/>
                <a:gd name="connsiteY0" fmla="*/ 0 h 7937"/>
                <a:gd name="connsiteX1" fmla="*/ 0 w 17499"/>
                <a:gd name="connsiteY1" fmla="*/ 7937 h 7937"/>
              </a:gdLst>
              <a:ahLst/>
              <a:cxnLst>
                <a:cxn ang="0">
                  <a:pos x="connsiteX0" y="connsiteY0"/>
                </a:cxn>
                <a:cxn ang="0">
                  <a:pos x="connsiteX1" y="connsiteY1"/>
                </a:cxn>
              </a:cxnLst>
              <a:rect l="l" t="t" r="r" b="b"/>
              <a:pathLst>
                <a:path w="17499" h="7937">
                  <a:moveTo>
                    <a:pt x="17499" y="0"/>
                  </a:moveTo>
                  <a:lnTo>
                    <a:pt x="0" y="7937"/>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a:off x="5130005" y="5073649"/>
              <a:ext cx="57945" cy="373856"/>
            </a:xfrm>
            <a:custGeom>
              <a:avLst/>
              <a:gdLst>
                <a:gd name="connsiteX0" fmla="*/ 292100 w 292100"/>
                <a:gd name="connsiteY0" fmla="*/ 0 h 685800"/>
                <a:gd name="connsiteX1" fmla="*/ 222250 w 292100"/>
                <a:gd name="connsiteY1" fmla="*/ 457200 h 685800"/>
                <a:gd name="connsiteX2" fmla="*/ 0 w 292100"/>
                <a:gd name="connsiteY2" fmla="*/ 685800 h 685800"/>
                <a:gd name="connsiteX0" fmla="*/ 69850 w 69850"/>
                <a:gd name="connsiteY0" fmla="*/ 0 h 457200"/>
                <a:gd name="connsiteX1" fmla="*/ 0 w 69850"/>
                <a:gd name="connsiteY1" fmla="*/ 457200 h 457200"/>
                <a:gd name="connsiteX0" fmla="*/ 62707 w 62707"/>
                <a:gd name="connsiteY0" fmla="*/ 0 h 390525"/>
                <a:gd name="connsiteX1" fmla="*/ 0 w 62707"/>
                <a:gd name="connsiteY1" fmla="*/ 390525 h 390525"/>
                <a:gd name="connsiteX0" fmla="*/ 57945 w 57945"/>
                <a:gd name="connsiteY0" fmla="*/ 0 h 373856"/>
                <a:gd name="connsiteX1" fmla="*/ 0 w 57945"/>
                <a:gd name="connsiteY1" fmla="*/ 373856 h 373856"/>
              </a:gdLst>
              <a:ahLst/>
              <a:cxnLst>
                <a:cxn ang="0">
                  <a:pos x="connsiteX0" y="connsiteY0"/>
                </a:cxn>
                <a:cxn ang="0">
                  <a:pos x="connsiteX1" y="connsiteY1"/>
                </a:cxn>
              </a:cxnLst>
              <a:rect l="l" t="t" r="r" b="b"/>
              <a:pathLst>
                <a:path w="57945" h="373856">
                  <a:moveTo>
                    <a:pt x="57945" y="0"/>
                  </a:moveTo>
                  <a:lnTo>
                    <a:pt x="0" y="373856"/>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reeform 59"/>
            <p:cNvSpPr/>
            <p:nvPr/>
          </p:nvSpPr>
          <p:spPr>
            <a:xfrm>
              <a:off x="4538663" y="4857750"/>
              <a:ext cx="109537" cy="76994"/>
            </a:xfrm>
            <a:custGeom>
              <a:avLst/>
              <a:gdLst>
                <a:gd name="connsiteX0" fmla="*/ 133350 w 133350"/>
                <a:gd name="connsiteY0" fmla="*/ 0 h 69850"/>
                <a:gd name="connsiteX1" fmla="*/ 0 w 133350"/>
                <a:gd name="connsiteY1" fmla="*/ 69850 h 69850"/>
                <a:gd name="connsiteX0" fmla="*/ 109537 w 109537"/>
                <a:gd name="connsiteY0" fmla="*/ 0 h 76994"/>
                <a:gd name="connsiteX1" fmla="*/ 0 w 109537"/>
                <a:gd name="connsiteY1" fmla="*/ 76994 h 76994"/>
              </a:gdLst>
              <a:ahLst/>
              <a:cxnLst>
                <a:cxn ang="0">
                  <a:pos x="connsiteX0" y="connsiteY0"/>
                </a:cxn>
                <a:cxn ang="0">
                  <a:pos x="connsiteX1" y="connsiteY1"/>
                </a:cxn>
              </a:cxnLst>
              <a:rect l="l" t="t" r="r" b="b"/>
              <a:pathLst>
                <a:path w="109537" h="76994">
                  <a:moveTo>
                    <a:pt x="109537" y="0"/>
                  </a:moveTo>
                  <a:lnTo>
                    <a:pt x="0" y="76994"/>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reeform 60"/>
            <p:cNvSpPr/>
            <p:nvPr/>
          </p:nvSpPr>
          <p:spPr>
            <a:xfrm>
              <a:off x="4354512" y="4972050"/>
              <a:ext cx="363538" cy="431800"/>
            </a:xfrm>
            <a:custGeom>
              <a:avLst/>
              <a:gdLst>
                <a:gd name="connsiteX0" fmla="*/ 165100 w 387350"/>
                <a:gd name="connsiteY0" fmla="*/ 0 h 431800"/>
                <a:gd name="connsiteX1" fmla="*/ 0 w 387350"/>
                <a:gd name="connsiteY1" fmla="*/ 158750 h 431800"/>
                <a:gd name="connsiteX2" fmla="*/ 311150 w 387350"/>
                <a:gd name="connsiteY2" fmla="*/ 146050 h 431800"/>
                <a:gd name="connsiteX3" fmla="*/ 279400 w 387350"/>
                <a:gd name="connsiteY3" fmla="*/ 25400 h 431800"/>
                <a:gd name="connsiteX4" fmla="*/ 387350 w 387350"/>
                <a:gd name="connsiteY4" fmla="*/ 431800 h 431800"/>
                <a:gd name="connsiteX0" fmla="*/ 141288 w 363538"/>
                <a:gd name="connsiteY0" fmla="*/ 0 h 431800"/>
                <a:gd name="connsiteX1" fmla="*/ 0 w 363538"/>
                <a:gd name="connsiteY1" fmla="*/ 153987 h 431800"/>
                <a:gd name="connsiteX2" fmla="*/ 287338 w 363538"/>
                <a:gd name="connsiteY2" fmla="*/ 146050 h 431800"/>
                <a:gd name="connsiteX3" fmla="*/ 255588 w 363538"/>
                <a:gd name="connsiteY3" fmla="*/ 25400 h 431800"/>
                <a:gd name="connsiteX4" fmla="*/ 363538 w 363538"/>
                <a:gd name="connsiteY4" fmla="*/ 431800 h 431800"/>
                <a:gd name="connsiteX0" fmla="*/ 141288 w 363538"/>
                <a:gd name="connsiteY0" fmla="*/ 0 h 431800"/>
                <a:gd name="connsiteX1" fmla="*/ 0 w 363538"/>
                <a:gd name="connsiteY1" fmla="*/ 153987 h 431800"/>
                <a:gd name="connsiteX2" fmla="*/ 287338 w 363538"/>
                <a:gd name="connsiteY2" fmla="*/ 146050 h 431800"/>
                <a:gd name="connsiteX3" fmla="*/ 255588 w 363538"/>
                <a:gd name="connsiteY3" fmla="*/ 25400 h 431800"/>
                <a:gd name="connsiteX4" fmla="*/ 363538 w 363538"/>
                <a:gd name="connsiteY4" fmla="*/ 431800 h 431800"/>
                <a:gd name="connsiteX0" fmla="*/ 141288 w 363538"/>
                <a:gd name="connsiteY0" fmla="*/ 0 h 431800"/>
                <a:gd name="connsiteX1" fmla="*/ 0 w 363538"/>
                <a:gd name="connsiteY1" fmla="*/ 153987 h 431800"/>
                <a:gd name="connsiteX2" fmla="*/ 287338 w 363538"/>
                <a:gd name="connsiteY2" fmla="*/ 146050 h 431800"/>
                <a:gd name="connsiteX3" fmla="*/ 255588 w 363538"/>
                <a:gd name="connsiteY3" fmla="*/ 25400 h 431800"/>
                <a:gd name="connsiteX4" fmla="*/ 363538 w 363538"/>
                <a:gd name="connsiteY4" fmla="*/ 431800 h 43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538" h="431800">
                  <a:moveTo>
                    <a:pt x="141288" y="0"/>
                  </a:moveTo>
                  <a:cubicBezTo>
                    <a:pt x="94192" y="51329"/>
                    <a:pt x="8996" y="114564"/>
                    <a:pt x="0" y="153987"/>
                  </a:cubicBezTo>
                  <a:cubicBezTo>
                    <a:pt x="33866" y="175153"/>
                    <a:pt x="191559" y="148696"/>
                    <a:pt x="287338" y="146050"/>
                  </a:cubicBezTo>
                  <a:lnTo>
                    <a:pt x="255588" y="25400"/>
                  </a:lnTo>
                  <a:lnTo>
                    <a:pt x="363538" y="43180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61"/>
            <p:cNvSpPr/>
            <p:nvPr/>
          </p:nvSpPr>
          <p:spPr>
            <a:xfrm>
              <a:off x="4269581" y="5021580"/>
              <a:ext cx="20479" cy="529590"/>
            </a:xfrm>
            <a:custGeom>
              <a:avLst/>
              <a:gdLst>
                <a:gd name="connsiteX0" fmla="*/ 22860 w 22860"/>
                <a:gd name="connsiteY0" fmla="*/ 0 h 548640"/>
                <a:gd name="connsiteX1" fmla="*/ 0 w 22860"/>
                <a:gd name="connsiteY1" fmla="*/ 548640 h 548640"/>
                <a:gd name="connsiteX0" fmla="*/ 20479 w 20479"/>
                <a:gd name="connsiteY0" fmla="*/ 0 h 529590"/>
                <a:gd name="connsiteX1" fmla="*/ 0 w 20479"/>
                <a:gd name="connsiteY1" fmla="*/ 529590 h 529590"/>
              </a:gdLst>
              <a:ahLst/>
              <a:cxnLst>
                <a:cxn ang="0">
                  <a:pos x="connsiteX0" y="connsiteY0"/>
                </a:cxn>
                <a:cxn ang="0">
                  <a:pos x="connsiteX1" y="connsiteY1"/>
                </a:cxn>
              </a:cxnLst>
              <a:rect l="l" t="t" r="r" b="b"/>
              <a:pathLst>
                <a:path w="20479" h="529590">
                  <a:moveTo>
                    <a:pt x="20479" y="0"/>
                  </a:moveTo>
                  <a:lnTo>
                    <a:pt x="0" y="52959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a:off x="4213860" y="5623560"/>
              <a:ext cx="53340" cy="160020"/>
            </a:xfrm>
            <a:custGeom>
              <a:avLst/>
              <a:gdLst>
                <a:gd name="connsiteX0" fmla="*/ 53340 w 53340"/>
                <a:gd name="connsiteY0" fmla="*/ 0 h 160020"/>
                <a:gd name="connsiteX1" fmla="*/ 0 w 53340"/>
                <a:gd name="connsiteY1" fmla="*/ 160020 h 160020"/>
                <a:gd name="connsiteX0" fmla="*/ 53340 w 53340"/>
                <a:gd name="connsiteY0" fmla="*/ 0 h 160020"/>
                <a:gd name="connsiteX1" fmla="*/ 0 w 53340"/>
                <a:gd name="connsiteY1" fmla="*/ 160020 h 160020"/>
                <a:gd name="connsiteX0" fmla="*/ 53340 w 53340"/>
                <a:gd name="connsiteY0" fmla="*/ 0 h 160020"/>
                <a:gd name="connsiteX1" fmla="*/ 0 w 53340"/>
                <a:gd name="connsiteY1" fmla="*/ 160020 h 160020"/>
              </a:gdLst>
              <a:ahLst/>
              <a:cxnLst>
                <a:cxn ang="0">
                  <a:pos x="connsiteX0" y="connsiteY0"/>
                </a:cxn>
                <a:cxn ang="0">
                  <a:pos x="connsiteX1" y="connsiteY1"/>
                </a:cxn>
              </a:cxnLst>
              <a:rect l="l" t="t" r="r" b="b"/>
              <a:pathLst>
                <a:path w="53340" h="160020">
                  <a:moveTo>
                    <a:pt x="53340" y="0"/>
                  </a:moveTo>
                  <a:cubicBezTo>
                    <a:pt x="45085" y="74771"/>
                    <a:pt x="29686" y="120968"/>
                    <a:pt x="0" y="160020"/>
                  </a:cubicBez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63"/>
            <p:cNvSpPr/>
            <p:nvPr/>
          </p:nvSpPr>
          <p:spPr>
            <a:xfrm>
              <a:off x="3931920" y="5204460"/>
              <a:ext cx="320040" cy="152400"/>
            </a:xfrm>
            <a:custGeom>
              <a:avLst/>
              <a:gdLst>
                <a:gd name="connsiteX0" fmla="*/ 320040 w 320040"/>
                <a:gd name="connsiteY0" fmla="*/ 152400 h 152400"/>
                <a:gd name="connsiteX1" fmla="*/ 205740 w 320040"/>
                <a:gd name="connsiteY1" fmla="*/ 0 h 152400"/>
                <a:gd name="connsiteX2" fmla="*/ 0 w 320040"/>
                <a:gd name="connsiteY2" fmla="*/ 144780 h 152400"/>
              </a:gdLst>
              <a:ahLst/>
              <a:cxnLst>
                <a:cxn ang="0">
                  <a:pos x="connsiteX0" y="connsiteY0"/>
                </a:cxn>
                <a:cxn ang="0">
                  <a:pos x="connsiteX1" y="connsiteY1"/>
                </a:cxn>
                <a:cxn ang="0">
                  <a:pos x="connsiteX2" y="connsiteY2"/>
                </a:cxn>
              </a:cxnLst>
              <a:rect l="l" t="t" r="r" b="b"/>
              <a:pathLst>
                <a:path w="320040" h="152400">
                  <a:moveTo>
                    <a:pt x="320040" y="152400"/>
                  </a:moveTo>
                  <a:lnTo>
                    <a:pt x="205740" y="0"/>
                  </a:lnTo>
                  <a:lnTo>
                    <a:pt x="0" y="14478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64"/>
            <p:cNvSpPr/>
            <p:nvPr/>
          </p:nvSpPr>
          <p:spPr>
            <a:xfrm>
              <a:off x="3802380" y="5036820"/>
              <a:ext cx="259080" cy="175260"/>
            </a:xfrm>
            <a:custGeom>
              <a:avLst/>
              <a:gdLst>
                <a:gd name="connsiteX0" fmla="*/ 259080 w 259080"/>
                <a:gd name="connsiteY0" fmla="*/ 175260 h 175260"/>
                <a:gd name="connsiteX1" fmla="*/ 259080 w 259080"/>
                <a:gd name="connsiteY1" fmla="*/ 175260 h 175260"/>
                <a:gd name="connsiteX2" fmla="*/ 0 w 259080"/>
                <a:gd name="connsiteY2" fmla="*/ 0 h 175260"/>
              </a:gdLst>
              <a:ahLst/>
              <a:cxnLst>
                <a:cxn ang="0">
                  <a:pos x="connsiteX0" y="connsiteY0"/>
                </a:cxn>
                <a:cxn ang="0">
                  <a:pos x="connsiteX1" y="connsiteY1"/>
                </a:cxn>
                <a:cxn ang="0">
                  <a:pos x="connsiteX2" y="connsiteY2"/>
                </a:cxn>
              </a:cxnLst>
              <a:rect l="l" t="t" r="r" b="b"/>
              <a:pathLst>
                <a:path w="259080" h="175260">
                  <a:moveTo>
                    <a:pt x="259080" y="175260"/>
                  </a:moveTo>
                  <a:lnTo>
                    <a:pt x="259080" y="175260"/>
                  </a:lnTo>
                  <a:lnTo>
                    <a:pt x="0" y="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65"/>
            <p:cNvSpPr/>
            <p:nvPr/>
          </p:nvSpPr>
          <p:spPr>
            <a:xfrm>
              <a:off x="5836920" y="4594860"/>
              <a:ext cx="320040" cy="419100"/>
            </a:xfrm>
            <a:custGeom>
              <a:avLst/>
              <a:gdLst>
                <a:gd name="connsiteX0" fmla="*/ 0 w 320040"/>
                <a:gd name="connsiteY0" fmla="*/ 99060 h 419100"/>
                <a:gd name="connsiteX1" fmla="*/ 259080 w 320040"/>
                <a:gd name="connsiteY1" fmla="*/ 0 h 419100"/>
                <a:gd name="connsiteX2" fmla="*/ 76200 w 320040"/>
                <a:gd name="connsiteY2" fmla="*/ 419100 h 419100"/>
                <a:gd name="connsiteX3" fmla="*/ 320040 w 320040"/>
                <a:gd name="connsiteY3" fmla="*/ 304800 h 419100"/>
              </a:gdLst>
              <a:ahLst/>
              <a:cxnLst>
                <a:cxn ang="0">
                  <a:pos x="connsiteX0" y="connsiteY0"/>
                </a:cxn>
                <a:cxn ang="0">
                  <a:pos x="connsiteX1" y="connsiteY1"/>
                </a:cxn>
                <a:cxn ang="0">
                  <a:pos x="connsiteX2" y="connsiteY2"/>
                </a:cxn>
                <a:cxn ang="0">
                  <a:pos x="connsiteX3" y="connsiteY3"/>
                </a:cxn>
              </a:cxnLst>
              <a:rect l="l" t="t" r="r" b="b"/>
              <a:pathLst>
                <a:path w="320040" h="419100">
                  <a:moveTo>
                    <a:pt x="0" y="99060"/>
                  </a:moveTo>
                  <a:lnTo>
                    <a:pt x="259080" y="0"/>
                  </a:lnTo>
                  <a:lnTo>
                    <a:pt x="76200" y="419100"/>
                  </a:lnTo>
                  <a:lnTo>
                    <a:pt x="320040" y="304800"/>
                  </a:lnTo>
                </a:path>
              </a:pathLst>
            </a:custGeom>
            <a:noFill/>
            <a:ln cap="rnd">
              <a:solidFill>
                <a:schemeClr val="tx1"/>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a:off x="5852160" y="4781550"/>
              <a:ext cx="119062" cy="57150"/>
            </a:xfrm>
            <a:custGeom>
              <a:avLst/>
              <a:gdLst>
                <a:gd name="connsiteX0" fmla="*/ 0 w 152400"/>
                <a:gd name="connsiteY0" fmla="*/ 76200 h 76200"/>
                <a:gd name="connsiteX1" fmla="*/ 152400 w 152400"/>
                <a:gd name="connsiteY1" fmla="*/ 0 h 76200"/>
                <a:gd name="connsiteX0" fmla="*/ 0 w 119062"/>
                <a:gd name="connsiteY0" fmla="*/ 57150 h 57150"/>
                <a:gd name="connsiteX1" fmla="*/ 119062 w 119062"/>
                <a:gd name="connsiteY1" fmla="*/ 0 h 57150"/>
              </a:gdLst>
              <a:ahLst/>
              <a:cxnLst>
                <a:cxn ang="0">
                  <a:pos x="connsiteX0" y="connsiteY0"/>
                </a:cxn>
                <a:cxn ang="0">
                  <a:pos x="connsiteX1" y="connsiteY1"/>
                </a:cxn>
              </a:cxnLst>
              <a:rect l="l" t="t" r="r" b="b"/>
              <a:pathLst>
                <a:path w="119062" h="57150">
                  <a:moveTo>
                    <a:pt x="0" y="57150"/>
                  </a:moveTo>
                  <a:cubicBezTo>
                    <a:pt x="50800" y="31750"/>
                    <a:pt x="68262" y="25400"/>
                    <a:pt x="119062" y="0"/>
                  </a:cubicBezTo>
                </a:path>
              </a:pathLst>
            </a:custGeom>
            <a:noFill/>
            <a:ln cap="rnd">
              <a:solidFill>
                <a:schemeClr val="tx1"/>
              </a:solidFill>
              <a:prstDash val="sysDash"/>
            </a:ln>
            <a:effectLst>
              <a:glow rad="25400">
                <a:schemeClr val="bg1">
                  <a:alpha val="8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a:off x="4881563" y="5503069"/>
              <a:ext cx="235743" cy="271462"/>
            </a:xfrm>
            <a:custGeom>
              <a:avLst/>
              <a:gdLst>
                <a:gd name="connsiteX0" fmla="*/ 235743 w 235743"/>
                <a:gd name="connsiteY0" fmla="*/ 0 h 271462"/>
                <a:gd name="connsiteX1" fmla="*/ 171450 w 235743"/>
                <a:gd name="connsiteY1" fmla="*/ 123825 h 271462"/>
                <a:gd name="connsiteX2" fmla="*/ 0 w 235743"/>
                <a:gd name="connsiteY2" fmla="*/ 271462 h 271462"/>
                <a:gd name="connsiteX0" fmla="*/ 235743 w 235743"/>
                <a:gd name="connsiteY0" fmla="*/ 0 h 271462"/>
                <a:gd name="connsiteX1" fmla="*/ 171450 w 235743"/>
                <a:gd name="connsiteY1" fmla="*/ 123825 h 271462"/>
                <a:gd name="connsiteX2" fmla="*/ 0 w 235743"/>
                <a:gd name="connsiteY2" fmla="*/ 271462 h 271462"/>
              </a:gdLst>
              <a:ahLst/>
              <a:cxnLst>
                <a:cxn ang="0">
                  <a:pos x="connsiteX0" y="connsiteY0"/>
                </a:cxn>
                <a:cxn ang="0">
                  <a:pos x="connsiteX1" y="connsiteY1"/>
                </a:cxn>
                <a:cxn ang="0">
                  <a:pos x="connsiteX2" y="connsiteY2"/>
                </a:cxn>
              </a:cxnLst>
              <a:rect l="l" t="t" r="r" b="b"/>
              <a:pathLst>
                <a:path w="235743" h="271462">
                  <a:moveTo>
                    <a:pt x="235743" y="0"/>
                  </a:moveTo>
                  <a:cubicBezTo>
                    <a:pt x="214312" y="41275"/>
                    <a:pt x="210741" y="78581"/>
                    <a:pt x="171450" y="123825"/>
                  </a:cubicBezTo>
                  <a:cubicBezTo>
                    <a:pt x="132160" y="169069"/>
                    <a:pt x="57150" y="222250"/>
                    <a:pt x="0" y="271462"/>
                  </a:cubicBez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0" name="Picture 69" descr="A picture containing piece, cake&#10;&#10;Description automatically generated">
            <a:extLst>
              <a:ext uri="{FF2B5EF4-FFF2-40B4-BE49-F238E27FC236}">
                <a16:creationId xmlns:a16="http://schemas.microsoft.com/office/drawing/2014/main" id="{A2860671-5F66-4EE8-8504-30A64A4233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7724"/>
            <a:ext cx="9144000" cy="6702552"/>
          </a:xfrm>
          <a:prstGeom prst="rect">
            <a:avLst/>
          </a:prstGeom>
        </p:spPr>
      </p:pic>
      <p:sp>
        <p:nvSpPr>
          <p:cNvPr id="2" name="Text Placeholder 1"/>
          <p:cNvSpPr>
            <a:spLocks noGrp="1"/>
          </p:cNvSpPr>
          <p:nvPr>
            <p:ph type="body" sz="quarter" idx="10"/>
          </p:nvPr>
        </p:nvSpPr>
        <p:spPr/>
        <p:txBody>
          <a:bodyPr/>
          <a:lstStyle/>
          <a:p>
            <a:r>
              <a:rPr lang="en-US" dirty="0"/>
              <a:t>Silver amulet with the priestly blessing, from Ketef Hinnom in Jerusalem, circa 600 BC</a:t>
            </a:r>
          </a:p>
        </p:txBody>
      </p:sp>
      <p:sp>
        <p:nvSpPr>
          <p:cNvPr id="3" name="Text Placeholder 2"/>
          <p:cNvSpPr>
            <a:spLocks noGrp="1"/>
          </p:cNvSpPr>
          <p:nvPr>
            <p:ph type="body" sz="quarter" idx="12"/>
          </p:nvPr>
        </p:nvSpPr>
        <p:spPr/>
        <p:txBody>
          <a:bodyPr/>
          <a:lstStyle/>
          <a:p>
            <a:r>
              <a:rPr lang="en-US" dirty="0"/>
              <a:t>16:12</a:t>
            </a:r>
          </a:p>
        </p:txBody>
      </p:sp>
      <p:sp>
        <p:nvSpPr>
          <p:cNvPr id="4" name="Title 3"/>
          <p:cNvSpPr>
            <a:spLocks noGrp="1"/>
          </p:cNvSpPr>
          <p:nvPr>
            <p:ph type="title"/>
          </p:nvPr>
        </p:nvSpPr>
        <p:spPr/>
        <p:txBody>
          <a:bodyPr/>
          <a:lstStyle/>
          <a:p>
            <a:r>
              <a:rPr lang="en-US" dirty="0"/>
              <a:t>Perhaps Yahweh will look on my affliction and return good to me instead of cursing</a:t>
            </a:r>
          </a:p>
        </p:txBody>
      </p:sp>
    </p:spTree>
    <p:extLst>
      <p:ext uri="{BB962C8B-B14F-4D97-AF65-F5344CB8AC3E}">
        <p14:creationId xmlns:p14="http://schemas.microsoft.com/office/powerpoint/2010/main" val="2356097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49F5134-932A-4327-8E7E-0FFD12D1E9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The Mount of Olives and the Judean wilderness (aerial view from the northwest)</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a:t>When David was a little past the top of the ascent, </a:t>
            </a:r>
            <a:r>
              <a:rPr lang="en-US" dirty="0" err="1"/>
              <a:t>Ziba</a:t>
            </a:r>
            <a:r>
              <a:rPr lang="en-US" dirty="0"/>
              <a:t> the servant of Mephibosheth met him</a:t>
            </a:r>
          </a:p>
        </p:txBody>
      </p:sp>
    </p:spTree>
    <p:extLst>
      <p:ext uri="{BB962C8B-B14F-4D97-AF65-F5344CB8AC3E}">
        <p14:creationId xmlns:p14="http://schemas.microsoft.com/office/powerpoint/2010/main" val="10491320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The Mount of Olives, </a:t>
            </a:r>
            <a:r>
              <a:rPr lang="en-US" dirty="0" err="1"/>
              <a:t>Bahurim</a:t>
            </a:r>
            <a:r>
              <a:rPr lang="en-US" dirty="0"/>
              <a:t>, and the start of the Ascent of Adummim (from the east)</a:t>
            </a:r>
          </a:p>
        </p:txBody>
      </p:sp>
      <p:sp>
        <p:nvSpPr>
          <p:cNvPr id="3" name="Text Placeholder 2"/>
          <p:cNvSpPr>
            <a:spLocks noGrp="1"/>
          </p:cNvSpPr>
          <p:nvPr>
            <p:ph type="body" sz="quarter" idx="12"/>
          </p:nvPr>
        </p:nvSpPr>
        <p:spPr/>
        <p:txBody>
          <a:bodyPr/>
          <a:lstStyle/>
          <a:p>
            <a:r>
              <a:rPr lang="en-US" dirty="0"/>
              <a:t>16:13</a:t>
            </a:r>
          </a:p>
        </p:txBody>
      </p:sp>
      <p:sp>
        <p:nvSpPr>
          <p:cNvPr id="4" name="Title 3"/>
          <p:cNvSpPr>
            <a:spLocks noGrp="1"/>
          </p:cNvSpPr>
          <p:nvPr>
            <p:ph type="title"/>
          </p:nvPr>
        </p:nvSpPr>
        <p:spPr/>
        <p:txBody>
          <a:bodyPr/>
          <a:lstStyle/>
          <a:p>
            <a:r>
              <a:rPr lang="en-US" dirty="0"/>
              <a:t>So David and his men went on their way</a:t>
            </a:r>
          </a:p>
        </p:txBody>
      </p:sp>
      <p:pic>
        <p:nvPicPr>
          <p:cNvPr id="1026" name="Picture 2" descr="C:\Users\Kris\Documents\Bolen\01b PLBL, PCB size\04 Judah and the Dead Sea\Wilderness of Judah-North\Mount of Olives from east, Jericho to Jerusalem road, tb113006745.jpg"/>
          <p:cNvPicPr>
            <a:picLocks noChangeAspect="1" noChangeArrowheads="1"/>
          </p:cNvPicPr>
          <p:nvPr/>
        </p:nvPicPr>
        <p:blipFill rotWithShape="1">
          <a:blip r:embed="rId3">
            <a:extLst>
              <a:ext uri="{28A0092B-C50C-407E-A947-70E740481C1C}">
                <a14:useLocalDpi xmlns:a14="http://schemas.microsoft.com/office/drawing/2010/main" val="0"/>
              </a:ext>
            </a:extLst>
          </a:blip>
          <a:srcRect l="548"/>
          <a:stretch/>
        </p:blipFill>
        <p:spPr bwMode="auto">
          <a:xfrm>
            <a:off x="1"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04428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The Mount of Olives, </a:t>
            </a:r>
            <a:r>
              <a:rPr lang="en-US" dirty="0" err="1"/>
              <a:t>Bahurim</a:t>
            </a:r>
            <a:r>
              <a:rPr lang="en-US" dirty="0"/>
              <a:t>, and the start of the Ascent of Adummim (from the east)</a:t>
            </a:r>
          </a:p>
        </p:txBody>
      </p:sp>
      <p:sp>
        <p:nvSpPr>
          <p:cNvPr id="3" name="Text Placeholder 2"/>
          <p:cNvSpPr>
            <a:spLocks noGrp="1"/>
          </p:cNvSpPr>
          <p:nvPr>
            <p:ph type="body" sz="quarter" idx="12"/>
          </p:nvPr>
        </p:nvSpPr>
        <p:spPr/>
        <p:txBody>
          <a:bodyPr/>
          <a:lstStyle/>
          <a:p>
            <a:r>
              <a:rPr lang="en-US" dirty="0"/>
              <a:t>16:13</a:t>
            </a:r>
          </a:p>
        </p:txBody>
      </p:sp>
      <p:sp>
        <p:nvSpPr>
          <p:cNvPr id="4" name="Title 3"/>
          <p:cNvSpPr>
            <a:spLocks noGrp="1"/>
          </p:cNvSpPr>
          <p:nvPr>
            <p:ph type="title"/>
          </p:nvPr>
        </p:nvSpPr>
        <p:spPr/>
        <p:txBody>
          <a:bodyPr/>
          <a:lstStyle/>
          <a:p>
            <a:r>
              <a:rPr lang="en-US" dirty="0"/>
              <a:t>So David and his men went on their way</a:t>
            </a:r>
          </a:p>
        </p:txBody>
      </p:sp>
      <p:pic>
        <p:nvPicPr>
          <p:cNvPr id="1026" name="Picture 2" descr="C:\Users\Kris\Documents\Bolen\01b PLBL, PCB size\04 Judah and the Dead Sea\Wilderness of Judah-North\Mount of Olives from east, Jericho to Jerusalem road, tb113006745.jpg"/>
          <p:cNvPicPr>
            <a:picLocks noChangeAspect="1" noChangeArrowheads="1"/>
          </p:cNvPicPr>
          <p:nvPr/>
        </p:nvPicPr>
        <p:blipFill rotWithShape="1">
          <a:blip r:embed="rId3">
            <a:extLst>
              <a:ext uri="{28A0092B-C50C-407E-A947-70E740481C1C}">
                <a14:useLocalDpi xmlns:a14="http://schemas.microsoft.com/office/drawing/2010/main" val="0"/>
              </a:ext>
            </a:extLst>
          </a:blip>
          <a:srcRect l="548"/>
          <a:stretch/>
        </p:blipFill>
        <p:spPr bwMode="auto">
          <a:xfrm>
            <a:off x="1"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7"/>
          <p:cNvSpPr txBox="1">
            <a:spLocks noChangeArrowheads="1"/>
          </p:cNvSpPr>
          <p:nvPr/>
        </p:nvSpPr>
        <p:spPr bwMode="auto">
          <a:xfrm>
            <a:off x="4223694" y="2339977"/>
            <a:ext cx="107112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Bahurim</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8" name="Line 8"/>
          <p:cNvSpPr>
            <a:spLocks noChangeShapeType="1"/>
          </p:cNvSpPr>
          <p:nvPr/>
        </p:nvSpPr>
        <p:spPr bwMode="auto">
          <a:xfrm flipH="1">
            <a:off x="4383351" y="2740087"/>
            <a:ext cx="188650" cy="500743"/>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5" name="Freeform 4"/>
          <p:cNvSpPr/>
          <p:nvPr/>
        </p:nvSpPr>
        <p:spPr>
          <a:xfrm>
            <a:off x="650632" y="3136656"/>
            <a:ext cx="2970602" cy="995729"/>
          </a:xfrm>
          <a:custGeom>
            <a:avLst/>
            <a:gdLst>
              <a:gd name="connsiteX0" fmla="*/ 2479431 w 2901461"/>
              <a:gd name="connsiteY0" fmla="*/ 0 h 967154"/>
              <a:gd name="connsiteX1" fmla="*/ 2743200 w 2901461"/>
              <a:gd name="connsiteY1" fmla="*/ 281354 h 967154"/>
              <a:gd name="connsiteX2" fmla="*/ 2479431 w 2901461"/>
              <a:gd name="connsiteY2" fmla="*/ 422031 h 967154"/>
              <a:gd name="connsiteX3" fmla="*/ 2901461 w 2901461"/>
              <a:gd name="connsiteY3" fmla="*/ 580292 h 967154"/>
              <a:gd name="connsiteX4" fmla="*/ 808892 w 2901461"/>
              <a:gd name="connsiteY4" fmla="*/ 791307 h 967154"/>
              <a:gd name="connsiteX5" fmla="*/ 1072661 w 2901461"/>
              <a:gd name="connsiteY5" fmla="*/ 896815 h 967154"/>
              <a:gd name="connsiteX6" fmla="*/ 0 w 2901461"/>
              <a:gd name="connsiteY6" fmla="*/ 967154 h 967154"/>
              <a:gd name="connsiteX0" fmla="*/ 2479431 w 2968737"/>
              <a:gd name="connsiteY0" fmla="*/ 0 h 967154"/>
              <a:gd name="connsiteX1" fmla="*/ 2743200 w 2968737"/>
              <a:gd name="connsiteY1" fmla="*/ 281354 h 967154"/>
              <a:gd name="connsiteX2" fmla="*/ 2479431 w 2968737"/>
              <a:gd name="connsiteY2" fmla="*/ 422031 h 967154"/>
              <a:gd name="connsiteX3" fmla="*/ 2901461 w 2968737"/>
              <a:gd name="connsiteY3" fmla="*/ 580292 h 967154"/>
              <a:gd name="connsiteX4" fmla="*/ 808892 w 2968737"/>
              <a:gd name="connsiteY4" fmla="*/ 791307 h 967154"/>
              <a:gd name="connsiteX5" fmla="*/ 1072661 w 2968737"/>
              <a:gd name="connsiteY5" fmla="*/ 896815 h 967154"/>
              <a:gd name="connsiteX6" fmla="*/ 0 w 2968737"/>
              <a:gd name="connsiteY6" fmla="*/ 967154 h 967154"/>
              <a:gd name="connsiteX0" fmla="*/ 2479431 w 2968737"/>
              <a:gd name="connsiteY0" fmla="*/ 0 h 967154"/>
              <a:gd name="connsiteX1" fmla="*/ 2743200 w 2968737"/>
              <a:gd name="connsiteY1" fmla="*/ 281354 h 967154"/>
              <a:gd name="connsiteX2" fmla="*/ 2479431 w 2968737"/>
              <a:gd name="connsiteY2" fmla="*/ 422031 h 967154"/>
              <a:gd name="connsiteX3" fmla="*/ 2901461 w 2968737"/>
              <a:gd name="connsiteY3" fmla="*/ 580292 h 967154"/>
              <a:gd name="connsiteX4" fmla="*/ 808892 w 2968737"/>
              <a:gd name="connsiteY4" fmla="*/ 791307 h 967154"/>
              <a:gd name="connsiteX5" fmla="*/ 1072661 w 2968737"/>
              <a:gd name="connsiteY5" fmla="*/ 896815 h 967154"/>
              <a:gd name="connsiteX6" fmla="*/ 0 w 2968737"/>
              <a:gd name="connsiteY6" fmla="*/ 967154 h 967154"/>
              <a:gd name="connsiteX0" fmla="*/ 2479431 w 2968737"/>
              <a:gd name="connsiteY0" fmla="*/ 0 h 967154"/>
              <a:gd name="connsiteX1" fmla="*/ 2743200 w 2968737"/>
              <a:gd name="connsiteY1" fmla="*/ 281354 h 967154"/>
              <a:gd name="connsiteX2" fmla="*/ 2479431 w 2968737"/>
              <a:gd name="connsiteY2" fmla="*/ 422031 h 967154"/>
              <a:gd name="connsiteX3" fmla="*/ 2901461 w 2968737"/>
              <a:gd name="connsiteY3" fmla="*/ 580292 h 967154"/>
              <a:gd name="connsiteX4" fmla="*/ 808892 w 2968737"/>
              <a:gd name="connsiteY4" fmla="*/ 791307 h 967154"/>
              <a:gd name="connsiteX5" fmla="*/ 1072661 w 2968737"/>
              <a:gd name="connsiteY5" fmla="*/ 896815 h 967154"/>
              <a:gd name="connsiteX6" fmla="*/ 0 w 2968737"/>
              <a:gd name="connsiteY6" fmla="*/ 967154 h 967154"/>
              <a:gd name="connsiteX0" fmla="*/ 2479431 w 2970602"/>
              <a:gd name="connsiteY0" fmla="*/ 0 h 967154"/>
              <a:gd name="connsiteX1" fmla="*/ 2743200 w 2970602"/>
              <a:gd name="connsiteY1" fmla="*/ 281354 h 967154"/>
              <a:gd name="connsiteX2" fmla="*/ 2479431 w 2970602"/>
              <a:gd name="connsiteY2" fmla="*/ 422031 h 967154"/>
              <a:gd name="connsiteX3" fmla="*/ 2901461 w 2970602"/>
              <a:gd name="connsiteY3" fmla="*/ 580292 h 967154"/>
              <a:gd name="connsiteX4" fmla="*/ 808892 w 2970602"/>
              <a:gd name="connsiteY4" fmla="*/ 791307 h 967154"/>
              <a:gd name="connsiteX5" fmla="*/ 1072661 w 2970602"/>
              <a:gd name="connsiteY5" fmla="*/ 896815 h 967154"/>
              <a:gd name="connsiteX6" fmla="*/ 0 w 2970602"/>
              <a:gd name="connsiteY6" fmla="*/ 967154 h 967154"/>
              <a:gd name="connsiteX0" fmla="*/ 2479431 w 2970602"/>
              <a:gd name="connsiteY0" fmla="*/ 0 h 967154"/>
              <a:gd name="connsiteX1" fmla="*/ 2743200 w 2970602"/>
              <a:gd name="connsiteY1" fmla="*/ 281354 h 967154"/>
              <a:gd name="connsiteX2" fmla="*/ 2479431 w 2970602"/>
              <a:gd name="connsiteY2" fmla="*/ 422031 h 967154"/>
              <a:gd name="connsiteX3" fmla="*/ 2901461 w 2970602"/>
              <a:gd name="connsiteY3" fmla="*/ 580292 h 967154"/>
              <a:gd name="connsiteX4" fmla="*/ 808892 w 2970602"/>
              <a:gd name="connsiteY4" fmla="*/ 791307 h 967154"/>
              <a:gd name="connsiteX5" fmla="*/ 1072661 w 2970602"/>
              <a:gd name="connsiteY5" fmla="*/ 896815 h 967154"/>
              <a:gd name="connsiteX6" fmla="*/ 0 w 2970602"/>
              <a:gd name="connsiteY6" fmla="*/ 967154 h 967154"/>
              <a:gd name="connsiteX0" fmla="*/ 2669931 w 2970602"/>
              <a:gd name="connsiteY0" fmla="*/ 0 h 963979"/>
              <a:gd name="connsiteX1" fmla="*/ 2743200 w 2970602"/>
              <a:gd name="connsiteY1" fmla="*/ 278179 h 963979"/>
              <a:gd name="connsiteX2" fmla="*/ 2479431 w 2970602"/>
              <a:gd name="connsiteY2" fmla="*/ 418856 h 963979"/>
              <a:gd name="connsiteX3" fmla="*/ 2901461 w 2970602"/>
              <a:gd name="connsiteY3" fmla="*/ 577117 h 963979"/>
              <a:gd name="connsiteX4" fmla="*/ 808892 w 2970602"/>
              <a:gd name="connsiteY4" fmla="*/ 788132 h 963979"/>
              <a:gd name="connsiteX5" fmla="*/ 1072661 w 2970602"/>
              <a:gd name="connsiteY5" fmla="*/ 893640 h 963979"/>
              <a:gd name="connsiteX6" fmla="*/ 0 w 2970602"/>
              <a:gd name="connsiteY6" fmla="*/ 963979 h 963979"/>
              <a:gd name="connsiteX0" fmla="*/ 2669931 w 2970602"/>
              <a:gd name="connsiteY0" fmla="*/ 0 h 963979"/>
              <a:gd name="connsiteX1" fmla="*/ 2743200 w 2970602"/>
              <a:gd name="connsiteY1" fmla="*/ 278179 h 963979"/>
              <a:gd name="connsiteX2" fmla="*/ 2479431 w 2970602"/>
              <a:gd name="connsiteY2" fmla="*/ 418856 h 963979"/>
              <a:gd name="connsiteX3" fmla="*/ 2901461 w 2970602"/>
              <a:gd name="connsiteY3" fmla="*/ 577117 h 963979"/>
              <a:gd name="connsiteX4" fmla="*/ 808892 w 2970602"/>
              <a:gd name="connsiteY4" fmla="*/ 788132 h 963979"/>
              <a:gd name="connsiteX5" fmla="*/ 1072661 w 2970602"/>
              <a:gd name="connsiteY5" fmla="*/ 893640 h 963979"/>
              <a:gd name="connsiteX6" fmla="*/ 0 w 2970602"/>
              <a:gd name="connsiteY6" fmla="*/ 963979 h 963979"/>
              <a:gd name="connsiteX0" fmla="*/ 2711206 w 2970602"/>
              <a:gd name="connsiteY0" fmla="*/ 0 h 995729"/>
              <a:gd name="connsiteX1" fmla="*/ 2743200 w 2970602"/>
              <a:gd name="connsiteY1" fmla="*/ 309929 h 995729"/>
              <a:gd name="connsiteX2" fmla="*/ 2479431 w 2970602"/>
              <a:gd name="connsiteY2" fmla="*/ 450606 h 995729"/>
              <a:gd name="connsiteX3" fmla="*/ 2901461 w 2970602"/>
              <a:gd name="connsiteY3" fmla="*/ 608867 h 995729"/>
              <a:gd name="connsiteX4" fmla="*/ 808892 w 2970602"/>
              <a:gd name="connsiteY4" fmla="*/ 819882 h 995729"/>
              <a:gd name="connsiteX5" fmla="*/ 1072661 w 2970602"/>
              <a:gd name="connsiteY5" fmla="*/ 925390 h 995729"/>
              <a:gd name="connsiteX6" fmla="*/ 0 w 2970602"/>
              <a:gd name="connsiteY6" fmla="*/ 995729 h 99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0602" h="995729">
                <a:moveTo>
                  <a:pt x="2711206" y="0"/>
                </a:moveTo>
                <a:cubicBezTo>
                  <a:pt x="2653079" y="157285"/>
                  <a:pt x="2781829" y="234828"/>
                  <a:pt x="2743200" y="309929"/>
                </a:cubicBezTo>
                <a:cubicBezTo>
                  <a:pt x="2704571" y="385030"/>
                  <a:pt x="2453054" y="400783"/>
                  <a:pt x="2479431" y="450606"/>
                </a:cubicBezTo>
                <a:cubicBezTo>
                  <a:pt x="2505808" y="500429"/>
                  <a:pt x="3185167" y="580258"/>
                  <a:pt x="2901461" y="608867"/>
                </a:cubicBezTo>
                <a:lnTo>
                  <a:pt x="808892" y="819882"/>
                </a:lnTo>
                <a:cubicBezTo>
                  <a:pt x="504092" y="872636"/>
                  <a:pt x="1207476" y="896082"/>
                  <a:pt x="1072661" y="925390"/>
                </a:cubicBezTo>
                <a:cubicBezTo>
                  <a:pt x="937846" y="954698"/>
                  <a:pt x="357554" y="972283"/>
                  <a:pt x="0" y="995729"/>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9" name="Text Box 7"/>
          <p:cNvSpPr txBox="1">
            <a:spLocks noChangeArrowheads="1"/>
          </p:cNvSpPr>
          <p:nvPr/>
        </p:nvSpPr>
        <p:spPr bwMode="auto">
          <a:xfrm>
            <a:off x="2464948" y="1632091"/>
            <a:ext cx="1699504"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Nob</a:t>
            </a:r>
          </a:p>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(Umm et-Tala)</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10" name="Line 8"/>
          <p:cNvSpPr>
            <a:spLocks noChangeShapeType="1"/>
          </p:cNvSpPr>
          <p:nvPr/>
        </p:nvSpPr>
        <p:spPr bwMode="auto">
          <a:xfrm>
            <a:off x="3314700" y="2339978"/>
            <a:ext cx="124476" cy="700798"/>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0652168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32B64320-DDDD-4D4E-803E-60690ED78C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Ascent of Adummim, route from Gilgal to Gibeah (aerial view from the east)</a:t>
            </a:r>
          </a:p>
        </p:txBody>
      </p:sp>
      <p:sp>
        <p:nvSpPr>
          <p:cNvPr id="3" name="Text Placeholder 2"/>
          <p:cNvSpPr>
            <a:spLocks noGrp="1"/>
          </p:cNvSpPr>
          <p:nvPr>
            <p:ph type="body" sz="quarter" idx="12"/>
          </p:nvPr>
        </p:nvSpPr>
        <p:spPr/>
        <p:txBody>
          <a:bodyPr/>
          <a:lstStyle/>
          <a:p>
            <a:r>
              <a:rPr lang="en-US" dirty="0"/>
              <a:t>16:13</a:t>
            </a:r>
          </a:p>
        </p:txBody>
      </p:sp>
      <p:sp>
        <p:nvSpPr>
          <p:cNvPr id="4" name="Title 3"/>
          <p:cNvSpPr>
            <a:spLocks noGrp="1"/>
          </p:cNvSpPr>
          <p:nvPr>
            <p:ph type="title"/>
          </p:nvPr>
        </p:nvSpPr>
        <p:spPr/>
        <p:txBody>
          <a:bodyPr/>
          <a:lstStyle/>
          <a:p>
            <a:r>
              <a:rPr lang="en-US" dirty="0"/>
              <a:t>So David and his men went on their way</a:t>
            </a:r>
          </a:p>
        </p:txBody>
      </p:sp>
    </p:spTree>
    <p:extLst>
      <p:ext uri="{BB962C8B-B14F-4D97-AF65-F5344CB8AC3E}">
        <p14:creationId xmlns:p14="http://schemas.microsoft.com/office/powerpoint/2010/main" val="5691955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32B64320-DDDD-4D4E-803E-60690ED78C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Ascent of Adummim, route from Gilgal to Gibeah (aerial view from the east)</a:t>
            </a:r>
          </a:p>
        </p:txBody>
      </p:sp>
      <p:sp>
        <p:nvSpPr>
          <p:cNvPr id="3" name="Text Placeholder 2"/>
          <p:cNvSpPr>
            <a:spLocks noGrp="1"/>
          </p:cNvSpPr>
          <p:nvPr>
            <p:ph type="body" sz="quarter" idx="12"/>
          </p:nvPr>
        </p:nvSpPr>
        <p:spPr/>
        <p:txBody>
          <a:bodyPr/>
          <a:lstStyle/>
          <a:p>
            <a:r>
              <a:rPr lang="en-US" dirty="0"/>
              <a:t>16:13</a:t>
            </a:r>
          </a:p>
        </p:txBody>
      </p:sp>
      <p:sp>
        <p:nvSpPr>
          <p:cNvPr id="4" name="Title 3"/>
          <p:cNvSpPr>
            <a:spLocks noGrp="1"/>
          </p:cNvSpPr>
          <p:nvPr>
            <p:ph type="title"/>
          </p:nvPr>
        </p:nvSpPr>
        <p:spPr/>
        <p:txBody>
          <a:bodyPr/>
          <a:lstStyle/>
          <a:p>
            <a:r>
              <a:rPr lang="en-US" dirty="0"/>
              <a:t>So David and his men went on their way</a:t>
            </a:r>
          </a:p>
        </p:txBody>
      </p:sp>
      <p:sp>
        <p:nvSpPr>
          <p:cNvPr id="18" name="Text Box 6"/>
          <p:cNvSpPr txBox="1">
            <a:spLocks noChangeArrowheads="1"/>
          </p:cNvSpPr>
          <p:nvPr/>
        </p:nvSpPr>
        <p:spPr bwMode="auto">
          <a:xfrm>
            <a:off x="2971800" y="2209800"/>
            <a:ext cx="115460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Wadi Qilt</a:t>
            </a:r>
          </a:p>
        </p:txBody>
      </p:sp>
      <p:sp>
        <p:nvSpPr>
          <p:cNvPr id="20" name="Text Box 9"/>
          <p:cNvSpPr txBox="1">
            <a:spLocks noChangeArrowheads="1"/>
          </p:cNvSpPr>
          <p:nvPr/>
        </p:nvSpPr>
        <p:spPr bwMode="auto">
          <a:xfrm rot="1246687">
            <a:off x="2197193" y="3826200"/>
            <a:ext cx="2312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Ascent of Adummim</a:t>
            </a:r>
          </a:p>
        </p:txBody>
      </p:sp>
      <p:sp>
        <p:nvSpPr>
          <p:cNvPr id="22" name="Line 12"/>
          <p:cNvSpPr>
            <a:spLocks noChangeShapeType="1"/>
          </p:cNvSpPr>
          <p:nvPr/>
        </p:nvSpPr>
        <p:spPr bwMode="auto">
          <a:xfrm>
            <a:off x="3733800" y="2590800"/>
            <a:ext cx="152400" cy="76200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4" name="Freeform 23"/>
          <p:cNvSpPr/>
          <p:nvPr/>
        </p:nvSpPr>
        <p:spPr>
          <a:xfrm>
            <a:off x="2430978" y="1244282"/>
            <a:ext cx="2973057" cy="4883467"/>
          </a:xfrm>
          <a:custGeom>
            <a:avLst/>
            <a:gdLst>
              <a:gd name="connsiteX0" fmla="*/ 1720850 w 1870075"/>
              <a:gd name="connsiteY0" fmla="*/ 1987550 h 1987550"/>
              <a:gd name="connsiteX1" fmla="*/ 1720850 w 1870075"/>
              <a:gd name="connsiteY1" fmla="*/ 1695450 h 1987550"/>
              <a:gd name="connsiteX2" fmla="*/ 1809750 w 1870075"/>
              <a:gd name="connsiteY2" fmla="*/ 1536700 h 1987550"/>
              <a:gd name="connsiteX3" fmla="*/ 1790700 w 1870075"/>
              <a:gd name="connsiteY3" fmla="*/ 1346200 h 1987550"/>
              <a:gd name="connsiteX4" fmla="*/ 1841500 w 1870075"/>
              <a:gd name="connsiteY4" fmla="*/ 1200150 h 1987550"/>
              <a:gd name="connsiteX5" fmla="*/ 1619250 w 1870075"/>
              <a:gd name="connsiteY5" fmla="*/ 1136650 h 1987550"/>
              <a:gd name="connsiteX6" fmla="*/ 1371600 w 1870075"/>
              <a:gd name="connsiteY6" fmla="*/ 920750 h 1987550"/>
              <a:gd name="connsiteX7" fmla="*/ 1111250 w 1870075"/>
              <a:gd name="connsiteY7" fmla="*/ 742950 h 1987550"/>
              <a:gd name="connsiteX8" fmla="*/ 1111250 w 1870075"/>
              <a:gd name="connsiteY8" fmla="*/ 438150 h 1987550"/>
              <a:gd name="connsiteX9" fmla="*/ 882650 w 1870075"/>
              <a:gd name="connsiteY9" fmla="*/ 330200 h 1987550"/>
              <a:gd name="connsiteX10" fmla="*/ 520700 w 1870075"/>
              <a:gd name="connsiteY10" fmla="*/ 317500 h 1987550"/>
              <a:gd name="connsiteX11" fmla="*/ 0 w 1870075"/>
              <a:gd name="connsiteY11" fmla="*/ 0 h 1987550"/>
              <a:gd name="connsiteX0" fmla="*/ 4146550 w 4146550"/>
              <a:gd name="connsiteY0" fmla="*/ 2876550 h 2876550"/>
              <a:gd name="connsiteX1" fmla="*/ 1720850 w 4146550"/>
              <a:gd name="connsiteY1" fmla="*/ 1695450 h 2876550"/>
              <a:gd name="connsiteX2" fmla="*/ 1809750 w 4146550"/>
              <a:gd name="connsiteY2" fmla="*/ 1536700 h 2876550"/>
              <a:gd name="connsiteX3" fmla="*/ 1790700 w 4146550"/>
              <a:gd name="connsiteY3" fmla="*/ 1346200 h 2876550"/>
              <a:gd name="connsiteX4" fmla="*/ 1841500 w 4146550"/>
              <a:gd name="connsiteY4" fmla="*/ 1200150 h 2876550"/>
              <a:gd name="connsiteX5" fmla="*/ 1619250 w 4146550"/>
              <a:gd name="connsiteY5" fmla="*/ 1136650 h 2876550"/>
              <a:gd name="connsiteX6" fmla="*/ 1371600 w 4146550"/>
              <a:gd name="connsiteY6" fmla="*/ 920750 h 2876550"/>
              <a:gd name="connsiteX7" fmla="*/ 1111250 w 4146550"/>
              <a:gd name="connsiteY7" fmla="*/ 742950 h 2876550"/>
              <a:gd name="connsiteX8" fmla="*/ 1111250 w 4146550"/>
              <a:gd name="connsiteY8" fmla="*/ 438150 h 2876550"/>
              <a:gd name="connsiteX9" fmla="*/ 882650 w 4146550"/>
              <a:gd name="connsiteY9" fmla="*/ 330200 h 2876550"/>
              <a:gd name="connsiteX10" fmla="*/ 520700 w 4146550"/>
              <a:gd name="connsiteY10" fmla="*/ 317500 h 2876550"/>
              <a:gd name="connsiteX11" fmla="*/ 0 w 4146550"/>
              <a:gd name="connsiteY11" fmla="*/ 0 h 2876550"/>
              <a:gd name="connsiteX0" fmla="*/ 4146550 w 4146550"/>
              <a:gd name="connsiteY0" fmla="*/ 2876550 h 2876550"/>
              <a:gd name="connsiteX1" fmla="*/ 1720850 w 4146550"/>
              <a:gd name="connsiteY1" fmla="*/ 2533650 h 2876550"/>
              <a:gd name="connsiteX2" fmla="*/ 1809750 w 4146550"/>
              <a:gd name="connsiteY2" fmla="*/ 1536700 h 2876550"/>
              <a:gd name="connsiteX3" fmla="*/ 1790700 w 4146550"/>
              <a:gd name="connsiteY3" fmla="*/ 1346200 h 2876550"/>
              <a:gd name="connsiteX4" fmla="*/ 1841500 w 4146550"/>
              <a:gd name="connsiteY4" fmla="*/ 1200150 h 2876550"/>
              <a:gd name="connsiteX5" fmla="*/ 1619250 w 4146550"/>
              <a:gd name="connsiteY5" fmla="*/ 1136650 h 2876550"/>
              <a:gd name="connsiteX6" fmla="*/ 1371600 w 4146550"/>
              <a:gd name="connsiteY6" fmla="*/ 920750 h 2876550"/>
              <a:gd name="connsiteX7" fmla="*/ 1111250 w 4146550"/>
              <a:gd name="connsiteY7" fmla="*/ 742950 h 2876550"/>
              <a:gd name="connsiteX8" fmla="*/ 1111250 w 4146550"/>
              <a:gd name="connsiteY8" fmla="*/ 438150 h 2876550"/>
              <a:gd name="connsiteX9" fmla="*/ 882650 w 4146550"/>
              <a:gd name="connsiteY9" fmla="*/ 330200 h 2876550"/>
              <a:gd name="connsiteX10" fmla="*/ 520700 w 4146550"/>
              <a:gd name="connsiteY10" fmla="*/ 317500 h 2876550"/>
              <a:gd name="connsiteX11" fmla="*/ 0 w 4146550"/>
              <a:gd name="connsiteY11" fmla="*/ 0 h 2876550"/>
              <a:gd name="connsiteX0" fmla="*/ 4235450 w 4235450"/>
              <a:gd name="connsiteY0" fmla="*/ 2698750 h 2698750"/>
              <a:gd name="connsiteX1" fmla="*/ 1720850 w 4235450"/>
              <a:gd name="connsiteY1" fmla="*/ 2533650 h 2698750"/>
              <a:gd name="connsiteX2" fmla="*/ 1809750 w 4235450"/>
              <a:gd name="connsiteY2" fmla="*/ 1536700 h 2698750"/>
              <a:gd name="connsiteX3" fmla="*/ 1790700 w 4235450"/>
              <a:gd name="connsiteY3" fmla="*/ 1346200 h 2698750"/>
              <a:gd name="connsiteX4" fmla="*/ 1841500 w 4235450"/>
              <a:gd name="connsiteY4" fmla="*/ 1200150 h 2698750"/>
              <a:gd name="connsiteX5" fmla="*/ 1619250 w 4235450"/>
              <a:gd name="connsiteY5" fmla="*/ 1136650 h 2698750"/>
              <a:gd name="connsiteX6" fmla="*/ 1371600 w 4235450"/>
              <a:gd name="connsiteY6" fmla="*/ 920750 h 2698750"/>
              <a:gd name="connsiteX7" fmla="*/ 1111250 w 4235450"/>
              <a:gd name="connsiteY7" fmla="*/ 742950 h 2698750"/>
              <a:gd name="connsiteX8" fmla="*/ 1111250 w 4235450"/>
              <a:gd name="connsiteY8" fmla="*/ 438150 h 2698750"/>
              <a:gd name="connsiteX9" fmla="*/ 882650 w 4235450"/>
              <a:gd name="connsiteY9" fmla="*/ 330200 h 2698750"/>
              <a:gd name="connsiteX10" fmla="*/ 520700 w 4235450"/>
              <a:gd name="connsiteY10" fmla="*/ 317500 h 2698750"/>
              <a:gd name="connsiteX11" fmla="*/ 0 w 4235450"/>
              <a:gd name="connsiteY11" fmla="*/ 0 h 2698750"/>
              <a:gd name="connsiteX0" fmla="*/ 4235450 w 4235450"/>
              <a:gd name="connsiteY0" fmla="*/ 2698750 h 2698750"/>
              <a:gd name="connsiteX1" fmla="*/ 1720850 w 4235450"/>
              <a:gd name="connsiteY1" fmla="*/ 2533650 h 2698750"/>
              <a:gd name="connsiteX2" fmla="*/ 1809750 w 4235450"/>
              <a:gd name="connsiteY2" fmla="*/ 1536700 h 2698750"/>
              <a:gd name="connsiteX3" fmla="*/ 1790700 w 4235450"/>
              <a:gd name="connsiteY3" fmla="*/ 1346200 h 2698750"/>
              <a:gd name="connsiteX4" fmla="*/ 1841500 w 4235450"/>
              <a:gd name="connsiteY4" fmla="*/ 1200150 h 2698750"/>
              <a:gd name="connsiteX5" fmla="*/ 1619250 w 4235450"/>
              <a:gd name="connsiteY5" fmla="*/ 1136650 h 2698750"/>
              <a:gd name="connsiteX6" fmla="*/ 1371600 w 4235450"/>
              <a:gd name="connsiteY6" fmla="*/ 920750 h 2698750"/>
              <a:gd name="connsiteX7" fmla="*/ 1111250 w 4235450"/>
              <a:gd name="connsiteY7" fmla="*/ 742950 h 2698750"/>
              <a:gd name="connsiteX8" fmla="*/ 1111250 w 4235450"/>
              <a:gd name="connsiteY8" fmla="*/ 438150 h 2698750"/>
              <a:gd name="connsiteX9" fmla="*/ 882650 w 4235450"/>
              <a:gd name="connsiteY9" fmla="*/ 330200 h 2698750"/>
              <a:gd name="connsiteX10" fmla="*/ 520700 w 4235450"/>
              <a:gd name="connsiteY10" fmla="*/ 317500 h 2698750"/>
              <a:gd name="connsiteX11" fmla="*/ 0 w 4235450"/>
              <a:gd name="connsiteY11" fmla="*/ 0 h 2698750"/>
              <a:gd name="connsiteX0" fmla="*/ 4400550 w 4400550"/>
              <a:gd name="connsiteY0" fmla="*/ 4667250 h 4667250"/>
              <a:gd name="connsiteX1" fmla="*/ 1885950 w 4400550"/>
              <a:gd name="connsiteY1" fmla="*/ 4502150 h 4667250"/>
              <a:gd name="connsiteX2" fmla="*/ 1974850 w 4400550"/>
              <a:gd name="connsiteY2" fmla="*/ 3505200 h 4667250"/>
              <a:gd name="connsiteX3" fmla="*/ 1955800 w 4400550"/>
              <a:gd name="connsiteY3" fmla="*/ 3314700 h 4667250"/>
              <a:gd name="connsiteX4" fmla="*/ 2006600 w 4400550"/>
              <a:gd name="connsiteY4" fmla="*/ 3168650 h 4667250"/>
              <a:gd name="connsiteX5" fmla="*/ 1784350 w 4400550"/>
              <a:gd name="connsiteY5" fmla="*/ 3105150 h 4667250"/>
              <a:gd name="connsiteX6" fmla="*/ 1536700 w 4400550"/>
              <a:gd name="connsiteY6" fmla="*/ 2889250 h 4667250"/>
              <a:gd name="connsiteX7" fmla="*/ 1276350 w 4400550"/>
              <a:gd name="connsiteY7" fmla="*/ 2711450 h 4667250"/>
              <a:gd name="connsiteX8" fmla="*/ 1276350 w 4400550"/>
              <a:gd name="connsiteY8" fmla="*/ 2406650 h 4667250"/>
              <a:gd name="connsiteX9" fmla="*/ 1047750 w 4400550"/>
              <a:gd name="connsiteY9" fmla="*/ 2298700 h 4667250"/>
              <a:gd name="connsiteX10" fmla="*/ 685800 w 4400550"/>
              <a:gd name="connsiteY10" fmla="*/ 2286000 h 4667250"/>
              <a:gd name="connsiteX11" fmla="*/ 0 w 4400550"/>
              <a:gd name="connsiteY11" fmla="*/ 0 h 4667250"/>
              <a:gd name="connsiteX0" fmla="*/ 5323418 w 5323418"/>
              <a:gd name="connsiteY0" fmla="*/ 4667250 h 4667250"/>
              <a:gd name="connsiteX1" fmla="*/ 2808818 w 5323418"/>
              <a:gd name="connsiteY1" fmla="*/ 4502150 h 4667250"/>
              <a:gd name="connsiteX2" fmla="*/ 2897718 w 5323418"/>
              <a:gd name="connsiteY2" fmla="*/ 3505200 h 4667250"/>
              <a:gd name="connsiteX3" fmla="*/ 2878668 w 5323418"/>
              <a:gd name="connsiteY3" fmla="*/ 3314700 h 4667250"/>
              <a:gd name="connsiteX4" fmla="*/ 2929468 w 5323418"/>
              <a:gd name="connsiteY4" fmla="*/ 3168650 h 4667250"/>
              <a:gd name="connsiteX5" fmla="*/ 2707218 w 5323418"/>
              <a:gd name="connsiteY5" fmla="*/ 3105150 h 4667250"/>
              <a:gd name="connsiteX6" fmla="*/ 2459568 w 5323418"/>
              <a:gd name="connsiteY6" fmla="*/ 2889250 h 4667250"/>
              <a:gd name="connsiteX7" fmla="*/ 2199218 w 5323418"/>
              <a:gd name="connsiteY7" fmla="*/ 2711450 h 4667250"/>
              <a:gd name="connsiteX8" fmla="*/ 2199218 w 5323418"/>
              <a:gd name="connsiteY8" fmla="*/ 2406650 h 4667250"/>
              <a:gd name="connsiteX9" fmla="*/ 1970618 w 5323418"/>
              <a:gd name="connsiteY9" fmla="*/ 2298700 h 4667250"/>
              <a:gd name="connsiteX10" fmla="*/ 1608668 w 5323418"/>
              <a:gd name="connsiteY10" fmla="*/ 2286000 h 4667250"/>
              <a:gd name="connsiteX11" fmla="*/ 8467 w 5323418"/>
              <a:gd name="connsiteY11" fmla="*/ 1511300 h 4667250"/>
              <a:gd name="connsiteX12" fmla="*/ 922868 w 5323418"/>
              <a:gd name="connsiteY12" fmla="*/ 0 h 4667250"/>
              <a:gd name="connsiteX0" fmla="*/ 5323418 w 5323418"/>
              <a:gd name="connsiteY0" fmla="*/ 4667250 h 4667250"/>
              <a:gd name="connsiteX1" fmla="*/ 2808818 w 5323418"/>
              <a:gd name="connsiteY1" fmla="*/ 4502150 h 4667250"/>
              <a:gd name="connsiteX2" fmla="*/ 2897718 w 5323418"/>
              <a:gd name="connsiteY2" fmla="*/ 3505200 h 4667250"/>
              <a:gd name="connsiteX3" fmla="*/ 2878668 w 5323418"/>
              <a:gd name="connsiteY3" fmla="*/ 3314700 h 4667250"/>
              <a:gd name="connsiteX4" fmla="*/ 2929468 w 5323418"/>
              <a:gd name="connsiteY4" fmla="*/ 3168650 h 4667250"/>
              <a:gd name="connsiteX5" fmla="*/ 2707218 w 5323418"/>
              <a:gd name="connsiteY5" fmla="*/ 3105150 h 4667250"/>
              <a:gd name="connsiteX6" fmla="*/ 2459568 w 5323418"/>
              <a:gd name="connsiteY6" fmla="*/ 2889250 h 4667250"/>
              <a:gd name="connsiteX7" fmla="*/ 2199218 w 5323418"/>
              <a:gd name="connsiteY7" fmla="*/ 2711450 h 4667250"/>
              <a:gd name="connsiteX8" fmla="*/ 2199218 w 5323418"/>
              <a:gd name="connsiteY8" fmla="*/ 2406650 h 4667250"/>
              <a:gd name="connsiteX9" fmla="*/ 1970618 w 5323418"/>
              <a:gd name="connsiteY9" fmla="*/ 2298700 h 4667250"/>
              <a:gd name="connsiteX10" fmla="*/ 1608668 w 5323418"/>
              <a:gd name="connsiteY10" fmla="*/ 2286000 h 4667250"/>
              <a:gd name="connsiteX11" fmla="*/ 795867 w 5323418"/>
              <a:gd name="connsiteY11" fmla="*/ 1917700 h 4667250"/>
              <a:gd name="connsiteX12" fmla="*/ 8467 w 5323418"/>
              <a:gd name="connsiteY12" fmla="*/ 1511300 h 4667250"/>
              <a:gd name="connsiteX13" fmla="*/ 922868 w 5323418"/>
              <a:gd name="connsiteY13" fmla="*/ 0 h 4667250"/>
              <a:gd name="connsiteX0" fmla="*/ 5323418 w 5323418"/>
              <a:gd name="connsiteY0" fmla="*/ 4667250 h 4667250"/>
              <a:gd name="connsiteX1" fmla="*/ 2808818 w 5323418"/>
              <a:gd name="connsiteY1" fmla="*/ 4502150 h 4667250"/>
              <a:gd name="connsiteX2" fmla="*/ 2897718 w 5323418"/>
              <a:gd name="connsiteY2" fmla="*/ 3505200 h 4667250"/>
              <a:gd name="connsiteX3" fmla="*/ 2878668 w 5323418"/>
              <a:gd name="connsiteY3" fmla="*/ 3314700 h 4667250"/>
              <a:gd name="connsiteX4" fmla="*/ 2929468 w 5323418"/>
              <a:gd name="connsiteY4" fmla="*/ 3168650 h 4667250"/>
              <a:gd name="connsiteX5" fmla="*/ 2707218 w 5323418"/>
              <a:gd name="connsiteY5" fmla="*/ 3105150 h 4667250"/>
              <a:gd name="connsiteX6" fmla="*/ 2459568 w 5323418"/>
              <a:gd name="connsiteY6" fmla="*/ 2889250 h 4667250"/>
              <a:gd name="connsiteX7" fmla="*/ 2199218 w 5323418"/>
              <a:gd name="connsiteY7" fmla="*/ 2711450 h 4667250"/>
              <a:gd name="connsiteX8" fmla="*/ 2199218 w 5323418"/>
              <a:gd name="connsiteY8" fmla="*/ 2406650 h 4667250"/>
              <a:gd name="connsiteX9" fmla="*/ 1970618 w 5323418"/>
              <a:gd name="connsiteY9" fmla="*/ 2298700 h 4667250"/>
              <a:gd name="connsiteX10" fmla="*/ 1608668 w 5323418"/>
              <a:gd name="connsiteY10" fmla="*/ 2286000 h 4667250"/>
              <a:gd name="connsiteX11" fmla="*/ 1138767 w 5323418"/>
              <a:gd name="connsiteY11" fmla="*/ 2184400 h 4667250"/>
              <a:gd name="connsiteX12" fmla="*/ 795867 w 5323418"/>
              <a:gd name="connsiteY12" fmla="*/ 1917700 h 4667250"/>
              <a:gd name="connsiteX13" fmla="*/ 8467 w 5323418"/>
              <a:gd name="connsiteY13" fmla="*/ 1511300 h 4667250"/>
              <a:gd name="connsiteX14" fmla="*/ 922868 w 5323418"/>
              <a:gd name="connsiteY14" fmla="*/ 0 h 4667250"/>
              <a:gd name="connsiteX0" fmla="*/ 5386009 w 5386009"/>
              <a:gd name="connsiteY0" fmla="*/ 4667250 h 4667250"/>
              <a:gd name="connsiteX1" fmla="*/ 2871409 w 5386009"/>
              <a:gd name="connsiteY1" fmla="*/ 4502150 h 4667250"/>
              <a:gd name="connsiteX2" fmla="*/ 2960309 w 5386009"/>
              <a:gd name="connsiteY2" fmla="*/ 3505200 h 4667250"/>
              <a:gd name="connsiteX3" fmla="*/ 2941259 w 5386009"/>
              <a:gd name="connsiteY3" fmla="*/ 3314700 h 4667250"/>
              <a:gd name="connsiteX4" fmla="*/ 2992059 w 5386009"/>
              <a:gd name="connsiteY4" fmla="*/ 3168650 h 4667250"/>
              <a:gd name="connsiteX5" fmla="*/ 2769809 w 5386009"/>
              <a:gd name="connsiteY5" fmla="*/ 3105150 h 4667250"/>
              <a:gd name="connsiteX6" fmla="*/ 2522159 w 5386009"/>
              <a:gd name="connsiteY6" fmla="*/ 2889250 h 4667250"/>
              <a:gd name="connsiteX7" fmla="*/ 2261809 w 5386009"/>
              <a:gd name="connsiteY7" fmla="*/ 2711450 h 4667250"/>
              <a:gd name="connsiteX8" fmla="*/ 2261809 w 5386009"/>
              <a:gd name="connsiteY8" fmla="*/ 2406650 h 4667250"/>
              <a:gd name="connsiteX9" fmla="*/ 2033209 w 5386009"/>
              <a:gd name="connsiteY9" fmla="*/ 2298700 h 4667250"/>
              <a:gd name="connsiteX10" fmla="*/ 1671259 w 5386009"/>
              <a:gd name="connsiteY10" fmla="*/ 2286000 h 4667250"/>
              <a:gd name="connsiteX11" fmla="*/ 1201358 w 5386009"/>
              <a:gd name="connsiteY11" fmla="*/ 2184400 h 4667250"/>
              <a:gd name="connsiteX12" fmla="*/ 858458 w 5386009"/>
              <a:gd name="connsiteY12" fmla="*/ 1917700 h 4667250"/>
              <a:gd name="connsiteX13" fmla="*/ 71058 w 5386009"/>
              <a:gd name="connsiteY13" fmla="*/ 1511300 h 4667250"/>
              <a:gd name="connsiteX14" fmla="*/ 147258 w 5386009"/>
              <a:gd name="connsiteY14" fmla="*/ 1333500 h 4667250"/>
              <a:gd name="connsiteX15" fmla="*/ 985459 w 5386009"/>
              <a:gd name="connsiteY15" fmla="*/ 0 h 4667250"/>
              <a:gd name="connsiteX0" fmla="*/ 5378132 w 5378132"/>
              <a:gd name="connsiteY0" fmla="*/ 4667250 h 4667250"/>
              <a:gd name="connsiteX1" fmla="*/ 2863532 w 5378132"/>
              <a:gd name="connsiteY1" fmla="*/ 4502150 h 4667250"/>
              <a:gd name="connsiteX2" fmla="*/ 2952432 w 5378132"/>
              <a:gd name="connsiteY2" fmla="*/ 3505200 h 4667250"/>
              <a:gd name="connsiteX3" fmla="*/ 2933382 w 5378132"/>
              <a:gd name="connsiteY3" fmla="*/ 3314700 h 4667250"/>
              <a:gd name="connsiteX4" fmla="*/ 2984182 w 5378132"/>
              <a:gd name="connsiteY4" fmla="*/ 3168650 h 4667250"/>
              <a:gd name="connsiteX5" fmla="*/ 2761932 w 5378132"/>
              <a:gd name="connsiteY5" fmla="*/ 3105150 h 4667250"/>
              <a:gd name="connsiteX6" fmla="*/ 2514282 w 5378132"/>
              <a:gd name="connsiteY6" fmla="*/ 2889250 h 4667250"/>
              <a:gd name="connsiteX7" fmla="*/ 2253932 w 5378132"/>
              <a:gd name="connsiteY7" fmla="*/ 2711450 h 4667250"/>
              <a:gd name="connsiteX8" fmla="*/ 2253932 w 5378132"/>
              <a:gd name="connsiteY8" fmla="*/ 2406650 h 4667250"/>
              <a:gd name="connsiteX9" fmla="*/ 2025332 w 5378132"/>
              <a:gd name="connsiteY9" fmla="*/ 2298700 h 4667250"/>
              <a:gd name="connsiteX10" fmla="*/ 1663382 w 5378132"/>
              <a:gd name="connsiteY10" fmla="*/ 2286000 h 4667250"/>
              <a:gd name="connsiteX11" fmla="*/ 1193481 w 5378132"/>
              <a:gd name="connsiteY11" fmla="*/ 2184400 h 4667250"/>
              <a:gd name="connsiteX12" fmla="*/ 850581 w 5378132"/>
              <a:gd name="connsiteY12" fmla="*/ 1917700 h 4667250"/>
              <a:gd name="connsiteX13" fmla="*/ 63181 w 5378132"/>
              <a:gd name="connsiteY13" fmla="*/ 1511300 h 4667250"/>
              <a:gd name="connsiteX14" fmla="*/ 164781 w 5378132"/>
              <a:gd name="connsiteY14" fmla="*/ 1206500 h 4667250"/>
              <a:gd name="connsiteX15" fmla="*/ 977582 w 5378132"/>
              <a:gd name="connsiteY15" fmla="*/ 0 h 4667250"/>
              <a:gd name="connsiteX0" fmla="*/ 5360473 w 5360473"/>
              <a:gd name="connsiteY0" fmla="*/ 4667250 h 4667250"/>
              <a:gd name="connsiteX1" fmla="*/ 2845873 w 5360473"/>
              <a:gd name="connsiteY1" fmla="*/ 4502150 h 4667250"/>
              <a:gd name="connsiteX2" fmla="*/ 2934773 w 5360473"/>
              <a:gd name="connsiteY2" fmla="*/ 3505200 h 4667250"/>
              <a:gd name="connsiteX3" fmla="*/ 2915723 w 5360473"/>
              <a:gd name="connsiteY3" fmla="*/ 3314700 h 4667250"/>
              <a:gd name="connsiteX4" fmla="*/ 2966523 w 5360473"/>
              <a:gd name="connsiteY4" fmla="*/ 3168650 h 4667250"/>
              <a:gd name="connsiteX5" fmla="*/ 2744273 w 5360473"/>
              <a:gd name="connsiteY5" fmla="*/ 3105150 h 4667250"/>
              <a:gd name="connsiteX6" fmla="*/ 2496623 w 5360473"/>
              <a:gd name="connsiteY6" fmla="*/ 2889250 h 4667250"/>
              <a:gd name="connsiteX7" fmla="*/ 2236273 w 5360473"/>
              <a:gd name="connsiteY7" fmla="*/ 2711450 h 4667250"/>
              <a:gd name="connsiteX8" fmla="*/ 2236273 w 5360473"/>
              <a:gd name="connsiteY8" fmla="*/ 2406650 h 4667250"/>
              <a:gd name="connsiteX9" fmla="*/ 2007673 w 5360473"/>
              <a:gd name="connsiteY9" fmla="*/ 2298700 h 4667250"/>
              <a:gd name="connsiteX10" fmla="*/ 1645723 w 5360473"/>
              <a:gd name="connsiteY10" fmla="*/ 2286000 h 4667250"/>
              <a:gd name="connsiteX11" fmla="*/ 1175822 w 5360473"/>
              <a:gd name="connsiteY11" fmla="*/ 2184400 h 4667250"/>
              <a:gd name="connsiteX12" fmla="*/ 832922 w 5360473"/>
              <a:gd name="connsiteY12" fmla="*/ 1917700 h 4667250"/>
              <a:gd name="connsiteX13" fmla="*/ 45522 w 5360473"/>
              <a:gd name="connsiteY13" fmla="*/ 1511300 h 4667250"/>
              <a:gd name="connsiteX14" fmla="*/ 147122 w 5360473"/>
              <a:gd name="connsiteY14" fmla="*/ 1206500 h 4667250"/>
              <a:gd name="connsiteX15" fmla="*/ 375722 w 5360473"/>
              <a:gd name="connsiteY15" fmla="*/ 749300 h 4667250"/>
              <a:gd name="connsiteX16" fmla="*/ 959923 w 5360473"/>
              <a:gd name="connsiteY16" fmla="*/ 0 h 4667250"/>
              <a:gd name="connsiteX0" fmla="*/ 5360473 w 5360473"/>
              <a:gd name="connsiteY0" fmla="*/ 4667250 h 4667250"/>
              <a:gd name="connsiteX1" fmla="*/ 2845873 w 5360473"/>
              <a:gd name="connsiteY1" fmla="*/ 4502150 h 4667250"/>
              <a:gd name="connsiteX2" fmla="*/ 2934773 w 5360473"/>
              <a:gd name="connsiteY2" fmla="*/ 3505200 h 4667250"/>
              <a:gd name="connsiteX3" fmla="*/ 2915723 w 5360473"/>
              <a:gd name="connsiteY3" fmla="*/ 3314700 h 4667250"/>
              <a:gd name="connsiteX4" fmla="*/ 2966523 w 5360473"/>
              <a:gd name="connsiteY4" fmla="*/ 3168650 h 4667250"/>
              <a:gd name="connsiteX5" fmla="*/ 2744273 w 5360473"/>
              <a:gd name="connsiteY5" fmla="*/ 3105150 h 4667250"/>
              <a:gd name="connsiteX6" fmla="*/ 2496623 w 5360473"/>
              <a:gd name="connsiteY6" fmla="*/ 2889250 h 4667250"/>
              <a:gd name="connsiteX7" fmla="*/ 2236273 w 5360473"/>
              <a:gd name="connsiteY7" fmla="*/ 2711450 h 4667250"/>
              <a:gd name="connsiteX8" fmla="*/ 2236273 w 5360473"/>
              <a:gd name="connsiteY8" fmla="*/ 2406650 h 4667250"/>
              <a:gd name="connsiteX9" fmla="*/ 2007673 w 5360473"/>
              <a:gd name="connsiteY9" fmla="*/ 2298700 h 4667250"/>
              <a:gd name="connsiteX10" fmla="*/ 1645723 w 5360473"/>
              <a:gd name="connsiteY10" fmla="*/ 2286000 h 4667250"/>
              <a:gd name="connsiteX11" fmla="*/ 1175822 w 5360473"/>
              <a:gd name="connsiteY11" fmla="*/ 2184400 h 4667250"/>
              <a:gd name="connsiteX12" fmla="*/ 832922 w 5360473"/>
              <a:gd name="connsiteY12" fmla="*/ 1917700 h 4667250"/>
              <a:gd name="connsiteX13" fmla="*/ 45522 w 5360473"/>
              <a:gd name="connsiteY13" fmla="*/ 1511300 h 4667250"/>
              <a:gd name="connsiteX14" fmla="*/ 147122 w 5360473"/>
              <a:gd name="connsiteY14" fmla="*/ 1206500 h 4667250"/>
              <a:gd name="connsiteX15" fmla="*/ 375722 w 5360473"/>
              <a:gd name="connsiteY15" fmla="*/ 749300 h 4667250"/>
              <a:gd name="connsiteX16" fmla="*/ 820222 w 5360473"/>
              <a:gd name="connsiteY16" fmla="*/ 482600 h 4667250"/>
              <a:gd name="connsiteX17" fmla="*/ 959923 w 5360473"/>
              <a:gd name="connsiteY17" fmla="*/ 0 h 4667250"/>
              <a:gd name="connsiteX0" fmla="*/ 5360473 w 5360473"/>
              <a:gd name="connsiteY0" fmla="*/ 4530090 h 4530090"/>
              <a:gd name="connsiteX1" fmla="*/ 2845873 w 5360473"/>
              <a:gd name="connsiteY1" fmla="*/ 4364990 h 4530090"/>
              <a:gd name="connsiteX2" fmla="*/ 2934773 w 5360473"/>
              <a:gd name="connsiteY2" fmla="*/ 3368040 h 4530090"/>
              <a:gd name="connsiteX3" fmla="*/ 2915723 w 5360473"/>
              <a:gd name="connsiteY3" fmla="*/ 3177540 h 4530090"/>
              <a:gd name="connsiteX4" fmla="*/ 2966523 w 5360473"/>
              <a:gd name="connsiteY4" fmla="*/ 3031490 h 4530090"/>
              <a:gd name="connsiteX5" fmla="*/ 2744273 w 5360473"/>
              <a:gd name="connsiteY5" fmla="*/ 2967990 h 4530090"/>
              <a:gd name="connsiteX6" fmla="*/ 2496623 w 5360473"/>
              <a:gd name="connsiteY6" fmla="*/ 2752090 h 4530090"/>
              <a:gd name="connsiteX7" fmla="*/ 2236273 w 5360473"/>
              <a:gd name="connsiteY7" fmla="*/ 2574290 h 4530090"/>
              <a:gd name="connsiteX8" fmla="*/ 2236273 w 5360473"/>
              <a:gd name="connsiteY8" fmla="*/ 2269490 h 4530090"/>
              <a:gd name="connsiteX9" fmla="*/ 2007673 w 5360473"/>
              <a:gd name="connsiteY9" fmla="*/ 2161540 h 4530090"/>
              <a:gd name="connsiteX10" fmla="*/ 1645723 w 5360473"/>
              <a:gd name="connsiteY10" fmla="*/ 2148840 h 4530090"/>
              <a:gd name="connsiteX11" fmla="*/ 1175822 w 5360473"/>
              <a:gd name="connsiteY11" fmla="*/ 2047240 h 4530090"/>
              <a:gd name="connsiteX12" fmla="*/ 832922 w 5360473"/>
              <a:gd name="connsiteY12" fmla="*/ 1780540 h 4530090"/>
              <a:gd name="connsiteX13" fmla="*/ 45522 w 5360473"/>
              <a:gd name="connsiteY13" fmla="*/ 1374140 h 4530090"/>
              <a:gd name="connsiteX14" fmla="*/ 147122 w 5360473"/>
              <a:gd name="connsiteY14" fmla="*/ 1069340 h 4530090"/>
              <a:gd name="connsiteX15" fmla="*/ 375722 w 5360473"/>
              <a:gd name="connsiteY15" fmla="*/ 612140 h 4530090"/>
              <a:gd name="connsiteX16" fmla="*/ 820222 w 5360473"/>
              <a:gd name="connsiteY16" fmla="*/ 345440 h 4530090"/>
              <a:gd name="connsiteX17" fmla="*/ 1348543 w 5360473"/>
              <a:gd name="connsiteY17" fmla="*/ 0 h 4530090"/>
              <a:gd name="connsiteX0" fmla="*/ 5360473 w 5360473"/>
              <a:gd name="connsiteY0" fmla="*/ 5139690 h 5139690"/>
              <a:gd name="connsiteX1" fmla="*/ 2845873 w 5360473"/>
              <a:gd name="connsiteY1" fmla="*/ 4974590 h 5139690"/>
              <a:gd name="connsiteX2" fmla="*/ 2934773 w 5360473"/>
              <a:gd name="connsiteY2" fmla="*/ 3977640 h 5139690"/>
              <a:gd name="connsiteX3" fmla="*/ 2915723 w 5360473"/>
              <a:gd name="connsiteY3" fmla="*/ 3787140 h 5139690"/>
              <a:gd name="connsiteX4" fmla="*/ 2966523 w 5360473"/>
              <a:gd name="connsiteY4" fmla="*/ 3641090 h 5139690"/>
              <a:gd name="connsiteX5" fmla="*/ 2744273 w 5360473"/>
              <a:gd name="connsiteY5" fmla="*/ 3577590 h 5139690"/>
              <a:gd name="connsiteX6" fmla="*/ 2496623 w 5360473"/>
              <a:gd name="connsiteY6" fmla="*/ 3361690 h 5139690"/>
              <a:gd name="connsiteX7" fmla="*/ 2236273 w 5360473"/>
              <a:gd name="connsiteY7" fmla="*/ 3183890 h 5139690"/>
              <a:gd name="connsiteX8" fmla="*/ 2236273 w 5360473"/>
              <a:gd name="connsiteY8" fmla="*/ 2879090 h 5139690"/>
              <a:gd name="connsiteX9" fmla="*/ 2007673 w 5360473"/>
              <a:gd name="connsiteY9" fmla="*/ 2771140 h 5139690"/>
              <a:gd name="connsiteX10" fmla="*/ 1645723 w 5360473"/>
              <a:gd name="connsiteY10" fmla="*/ 2758440 h 5139690"/>
              <a:gd name="connsiteX11" fmla="*/ 1175822 w 5360473"/>
              <a:gd name="connsiteY11" fmla="*/ 2656840 h 5139690"/>
              <a:gd name="connsiteX12" fmla="*/ 832922 w 5360473"/>
              <a:gd name="connsiteY12" fmla="*/ 2390140 h 5139690"/>
              <a:gd name="connsiteX13" fmla="*/ 45522 w 5360473"/>
              <a:gd name="connsiteY13" fmla="*/ 1983740 h 5139690"/>
              <a:gd name="connsiteX14" fmla="*/ 147122 w 5360473"/>
              <a:gd name="connsiteY14" fmla="*/ 1678940 h 5139690"/>
              <a:gd name="connsiteX15" fmla="*/ 375722 w 5360473"/>
              <a:gd name="connsiteY15" fmla="*/ 1221740 h 5139690"/>
              <a:gd name="connsiteX16" fmla="*/ 820222 w 5360473"/>
              <a:gd name="connsiteY16" fmla="*/ 955040 h 5139690"/>
              <a:gd name="connsiteX17" fmla="*/ 1531423 w 5360473"/>
              <a:gd name="connsiteY17" fmla="*/ 0 h 5139690"/>
              <a:gd name="connsiteX0" fmla="*/ 5360473 w 5360473"/>
              <a:gd name="connsiteY0" fmla="*/ 5139690 h 5139690"/>
              <a:gd name="connsiteX1" fmla="*/ 2845873 w 5360473"/>
              <a:gd name="connsiteY1" fmla="*/ 4974590 h 5139690"/>
              <a:gd name="connsiteX2" fmla="*/ 2934773 w 5360473"/>
              <a:gd name="connsiteY2" fmla="*/ 3977640 h 5139690"/>
              <a:gd name="connsiteX3" fmla="*/ 2915723 w 5360473"/>
              <a:gd name="connsiteY3" fmla="*/ 3787140 h 5139690"/>
              <a:gd name="connsiteX4" fmla="*/ 2966523 w 5360473"/>
              <a:gd name="connsiteY4" fmla="*/ 3641090 h 5139690"/>
              <a:gd name="connsiteX5" fmla="*/ 2744273 w 5360473"/>
              <a:gd name="connsiteY5" fmla="*/ 3577590 h 5139690"/>
              <a:gd name="connsiteX6" fmla="*/ 2496623 w 5360473"/>
              <a:gd name="connsiteY6" fmla="*/ 3361690 h 5139690"/>
              <a:gd name="connsiteX7" fmla="*/ 2236273 w 5360473"/>
              <a:gd name="connsiteY7" fmla="*/ 3183890 h 5139690"/>
              <a:gd name="connsiteX8" fmla="*/ 2236273 w 5360473"/>
              <a:gd name="connsiteY8" fmla="*/ 2879090 h 5139690"/>
              <a:gd name="connsiteX9" fmla="*/ 2007673 w 5360473"/>
              <a:gd name="connsiteY9" fmla="*/ 2771140 h 5139690"/>
              <a:gd name="connsiteX10" fmla="*/ 1645723 w 5360473"/>
              <a:gd name="connsiteY10" fmla="*/ 2758440 h 5139690"/>
              <a:gd name="connsiteX11" fmla="*/ 1175822 w 5360473"/>
              <a:gd name="connsiteY11" fmla="*/ 2656840 h 5139690"/>
              <a:gd name="connsiteX12" fmla="*/ 832922 w 5360473"/>
              <a:gd name="connsiteY12" fmla="*/ 2390140 h 5139690"/>
              <a:gd name="connsiteX13" fmla="*/ 45522 w 5360473"/>
              <a:gd name="connsiteY13" fmla="*/ 1983740 h 5139690"/>
              <a:gd name="connsiteX14" fmla="*/ 147122 w 5360473"/>
              <a:gd name="connsiteY14" fmla="*/ 1678940 h 5139690"/>
              <a:gd name="connsiteX15" fmla="*/ 375722 w 5360473"/>
              <a:gd name="connsiteY15" fmla="*/ 1221740 h 5139690"/>
              <a:gd name="connsiteX16" fmla="*/ 934522 w 5360473"/>
              <a:gd name="connsiteY16" fmla="*/ 581660 h 5139690"/>
              <a:gd name="connsiteX17" fmla="*/ 1531423 w 5360473"/>
              <a:gd name="connsiteY17" fmla="*/ 0 h 5139690"/>
              <a:gd name="connsiteX0" fmla="*/ 5360473 w 5360473"/>
              <a:gd name="connsiteY0" fmla="*/ 5139690 h 5139690"/>
              <a:gd name="connsiteX1" fmla="*/ 2845873 w 5360473"/>
              <a:gd name="connsiteY1" fmla="*/ 4974590 h 5139690"/>
              <a:gd name="connsiteX2" fmla="*/ 2934773 w 5360473"/>
              <a:gd name="connsiteY2" fmla="*/ 3977640 h 5139690"/>
              <a:gd name="connsiteX3" fmla="*/ 2915723 w 5360473"/>
              <a:gd name="connsiteY3" fmla="*/ 3787140 h 5139690"/>
              <a:gd name="connsiteX4" fmla="*/ 2966523 w 5360473"/>
              <a:gd name="connsiteY4" fmla="*/ 3641090 h 5139690"/>
              <a:gd name="connsiteX5" fmla="*/ 2744273 w 5360473"/>
              <a:gd name="connsiteY5" fmla="*/ 3577590 h 5139690"/>
              <a:gd name="connsiteX6" fmla="*/ 2496623 w 5360473"/>
              <a:gd name="connsiteY6" fmla="*/ 3361690 h 5139690"/>
              <a:gd name="connsiteX7" fmla="*/ 2236273 w 5360473"/>
              <a:gd name="connsiteY7" fmla="*/ 3183890 h 5139690"/>
              <a:gd name="connsiteX8" fmla="*/ 2236273 w 5360473"/>
              <a:gd name="connsiteY8" fmla="*/ 2879090 h 5139690"/>
              <a:gd name="connsiteX9" fmla="*/ 2007673 w 5360473"/>
              <a:gd name="connsiteY9" fmla="*/ 2771140 h 5139690"/>
              <a:gd name="connsiteX10" fmla="*/ 1645723 w 5360473"/>
              <a:gd name="connsiteY10" fmla="*/ 2758440 h 5139690"/>
              <a:gd name="connsiteX11" fmla="*/ 1175822 w 5360473"/>
              <a:gd name="connsiteY11" fmla="*/ 2656840 h 5139690"/>
              <a:gd name="connsiteX12" fmla="*/ 832922 w 5360473"/>
              <a:gd name="connsiteY12" fmla="*/ 2390140 h 5139690"/>
              <a:gd name="connsiteX13" fmla="*/ 45522 w 5360473"/>
              <a:gd name="connsiteY13" fmla="*/ 1983740 h 5139690"/>
              <a:gd name="connsiteX14" fmla="*/ 147122 w 5360473"/>
              <a:gd name="connsiteY14" fmla="*/ 1678940 h 5139690"/>
              <a:gd name="connsiteX15" fmla="*/ 474782 w 5360473"/>
              <a:gd name="connsiteY15" fmla="*/ 1046480 h 5139690"/>
              <a:gd name="connsiteX16" fmla="*/ 934522 w 5360473"/>
              <a:gd name="connsiteY16" fmla="*/ 581660 h 5139690"/>
              <a:gd name="connsiteX17" fmla="*/ 1531423 w 5360473"/>
              <a:gd name="connsiteY17" fmla="*/ 0 h 5139690"/>
              <a:gd name="connsiteX0" fmla="*/ 5360473 w 5360473"/>
              <a:gd name="connsiteY0" fmla="*/ 5139690 h 5139690"/>
              <a:gd name="connsiteX1" fmla="*/ 2845873 w 5360473"/>
              <a:gd name="connsiteY1" fmla="*/ 4974590 h 5139690"/>
              <a:gd name="connsiteX2" fmla="*/ 2934773 w 5360473"/>
              <a:gd name="connsiteY2" fmla="*/ 3977640 h 5139690"/>
              <a:gd name="connsiteX3" fmla="*/ 2915723 w 5360473"/>
              <a:gd name="connsiteY3" fmla="*/ 3787140 h 5139690"/>
              <a:gd name="connsiteX4" fmla="*/ 2966523 w 5360473"/>
              <a:gd name="connsiteY4" fmla="*/ 3641090 h 5139690"/>
              <a:gd name="connsiteX5" fmla="*/ 2744273 w 5360473"/>
              <a:gd name="connsiteY5" fmla="*/ 3577590 h 5139690"/>
              <a:gd name="connsiteX6" fmla="*/ 2496623 w 5360473"/>
              <a:gd name="connsiteY6" fmla="*/ 3361690 h 5139690"/>
              <a:gd name="connsiteX7" fmla="*/ 2236273 w 5360473"/>
              <a:gd name="connsiteY7" fmla="*/ 3183890 h 5139690"/>
              <a:gd name="connsiteX8" fmla="*/ 2236273 w 5360473"/>
              <a:gd name="connsiteY8" fmla="*/ 2879090 h 5139690"/>
              <a:gd name="connsiteX9" fmla="*/ 2007673 w 5360473"/>
              <a:gd name="connsiteY9" fmla="*/ 2771140 h 5139690"/>
              <a:gd name="connsiteX10" fmla="*/ 1645723 w 5360473"/>
              <a:gd name="connsiteY10" fmla="*/ 2758440 h 5139690"/>
              <a:gd name="connsiteX11" fmla="*/ 1175822 w 5360473"/>
              <a:gd name="connsiteY11" fmla="*/ 2656840 h 5139690"/>
              <a:gd name="connsiteX12" fmla="*/ 832922 w 5360473"/>
              <a:gd name="connsiteY12" fmla="*/ 2390140 h 5139690"/>
              <a:gd name="connsiteX13" fmla="*/ 45522 w 5360473"/>
              <a:gd name="connsiteY13" fmla="*/ 1983740 h 5139690"/>
              <a:gd name="connsiteX14" fmla="*/ 147122 w 5360473"/>
              <a:gd name="connsiteY14" fmla="*/ 1678940 h 5139690"/>
              <a:gd name="connsiteX15" fmla="*/ 474782 w 5360473"/>
              <a:gd name="connsiteY15" fmla="*/ 1046480 h 5139690"/>
              <a:gd name="connsiteX16" fmla="*/ 898962 w 5360473"/>
              <a:gd name="connsiteY16" fmla="*/ 858520 h 5139690"/>
              <a:gd name="connsiteX17" fmla="*/ 934522 w 5360473"/>
              <a:gd name="connsiteY17" fmla="*/ 581660 h 5139690"/>
              <a:gd name="connsiteX18" fmla="*/ 1531423 w 5360473"/>
              <a:gd name="connsiteY18" fmla="*/ 0 h 5139690"/>
              <a:gd name="connsiteX0" fmla="*/ 5360473 w 5360473"/>
              <a:gd name="connsiteY0" fmla="*/ 5139690 h 5139690"/>
              <a:gd name="connsiteX1" fmla="*/ 2845873 w 5360473"/>
              <a:gd name="connsiteY1" fmla="*/ 4974590 h 5139690"/>
              <a:gd name="connsiteX2" fmla="*/ 2934773 w 5360473"/>
              <a:gd name="connsiteY2" fmla="*/ 3977640 h 5139690"/>
              <a:gd name="connsiteX3" fmla="*/ 2915723 w 5360473"/>
              <a:gd name="connsiteY3" fmla="*/ 3787140 h 5139690"/>
              <a:gd name="connsiteX4" fmla="*/ 2966523 w 5360473"/>
              <a:gd name="connsiteY4" fmla="*/ 3641090 h 5139690"/>
              <a:gd name="connsiteX5" fmla="*/ 2744273 w 5360473"/>
              <a:gd name="connsiteY5" fmla="*/ 3577590 h 5139690"/>
              <a:gd name="connsiteX6" fmla="*/ 2496623 w 5360473"/>
              <a:gd name="connsiteY6" fmla="*/ 3361690 h 5139690"/>
              <a:gd name="connsiteX7" fmla="*/ 2236273 w 5360473"/>
              <a:gd name="connsiteY7" fmla="*/ 3183890 h 5139690"/>
              <a:gd name="connsiteX8" fmla="*/ 2236273 w 5360473"/>
              <a:gd name="connsiteY8" fmla="*/ 2879090 h 5139690"/>
              <a:gd name="connsiteX9" fmla="*/ 2007673 w 5360473"/>
              <a:gd name="connsiteY9" fmla="*/ 2771140 h 5139690"/>
              <a:gd name="connsiteX10" fmla="*/ 1645723 w 5360473"/>
              <a:gd name="connsiteY10" fmla="*/ 2758440 h 5139690"/>
              <a:gd name="connsiteX11" fmla="*/ 1175822 w 5360473"/>
              <a:gd name="connsiteY11" fmla="*/ 2656840 h 5139690"/>
              <a:gd name="connsiteX12" fmla="*/ 832922 w 5360473"/>
              <a:gd name="connsiteY12" fmla="*/ 2390140 h 5139690"/>
              <a:gd name="connsiteX13" fmla="*/ 45522 w 5360473"/>
              <a:gd name="connsiteY13" fmla="*/ 1983740 h 5139690"/>
              <a:gd name="connsiteX14" fmla="*/ 147122 w 5360473"/>
              <a:gd name="connsiteY14" fmla="*/ 1678940 h 5139690"/>
              <a:gd name="connsiteX15" fmla="*/ 474782 w 5360473"/>
              <a:gd name="connsiteY15" fmla="*/ 1046480 h 5139690"/>
              <a:gd name="connsiteX16" fmla="*/ 898962 w 5360473"/>
              <a:gd name="connsiteY16" fmla="*/ 858520 h 5139690"/>
              <a:gd name="connsiteX17" fmla="*/ 1018342 w 5360473"/>
              <a:gd name="connsiteY17" fmla="*/ 574040 h 5139690"/>
              <a:gd name="connsiteX18" fmla="*/ 1531423 w 5360473"/>
              <a:gd name="connsiteY18" fmla="*/ 0 h 5139690"/>
              <a:gd name="connsiteX0" fmla="*/ 5360473 w 5360473"/>
              <a:gd name="connsiteY0" fmla="*/ 5078730 h 5078730"/>
              <a:gd name="connsiteX1" fmla="*/ 2845873 w 5360473"/>
              <a:gd name="connsiteY1" fmla="*/ 4913630 h 5078730"/>
              <a:gd name="connsiteX2" fmla="*/ 2934773 w 5360473"/>
              <a:gd name="connsiteY2" fmla="*/ 3916680 h 5078730"/>
              <a:gd name="connsiteX3" fmla="*/ 2915723 w 5360473"/>
              <a:gd name="connsiteY3" fmla="*/ 3726180 h 5078730"/>
              <a:gd name="connsiteX4" fmla="*/ 2966523 w 5360473"/>
              <a:gd name="connsiteY4" fmla="*/ 3580130 h 5078730"/>
              <a:gd name="connsiteX5" fmla="*/ 2744273 w 5360473"/>
              <a:gd name="connsiteY5" fmla="*/ 3516630 h 5078730"/>
              <a:gd name="connsiteX6" fmla="*/ 2496623 w 5360473"/>
              <a:gd name="connsiteY6" fmla="*/ 3300730 h 5078730"/>
              <a:gd name="connsiteX7" fmla="*/ 2236273 w 5360473"/>
              <a:gd name="connsiteY7" fmla="*/ 3122930 h 5078730"/>
              <a:gd name="connsiteX8" fmla="*/ 2236273 w 5360473"/>
              <a:gd name="connsiteY8" fmla="*/ 2818130 h 5078730"/>
              <a:gd name="connsiteX9" fmla="*/ 2007673 w 5360473"/>
              <a:gd name="connsiteY9" fmla="*/ 2710180 h 5078730"/>
              <a:gd name="connsiteX10" fmla="*/ 1645723 w 5360473"/>
              <a:gd name="connsiteY10" fmla="*/ 2697480 h 5078730"/>
              <a:gd name="connsiteX11" fmla="*/ 1175822 w 5360473"/>
              <a:gd name="connsiteY11" fmla="*/ 2595880 h 5078730"/>
              <a:gd name="connsiteX12" fmla="*/ 832922 w 5360473"/>
              <a:gd name="connsiteY12" fmla="*/ 2329180 h 5078730"/>
              <a:gd name="connsiteX13" fmla="*/ 45522 w 5360473"/>
              <a:gd name="connsiteY13" fmla="*/ 1922780 h 5078730"/>
              <a:gd name="connsiteX14" fmla="*/ 147122 w 5360473"/>
              <a:gd name="connsiteY14" fmla="*/ 1617980 h 5078730"/>
              <a:gd name="connsiteX15" fmla="*/ 474782 w 5360473"/>
              <a:gd name="connsiteY15" fmla="*/ 985520 h 5078730"/>
              <a:gd name="connsiteX16" fmla="*/ 898962 w 5360473"/>
              <a:gd name="connsiteY16" fmla="*/ 797560 h 5078730"/>
              <a:gd name="connsiteX17" fmla="*/ 1018342 w 5360473"/>
              <a:gd name="connsiteY17" fmla="*/ 513080 h 5078730"/>
              <a:gd name="connsiteX18" fmla="*/ 1767643 w 5360473"/>
              <a:gd name="connsiteY18" fmla="*/ 0 h 5078730"/>
              <a:gd name="connsiteX0" fmla="*/ 5360473 w 5360473"/>
              <a:gd name="connsiteY0" fmla="*/ 5078730 h 5078730"/>
              <a:gd name="connsiteX1" fmla="*/ 2845873 w 5360473"/>
              <a:gd name="connsiteY1" fmla="*/ 4913630 h 5078730"/>
              <a:gd name="connsiteX2" fmla="*/ 2934773 w 5360473"/>
              <a:gd name="connsiteY2" fmla="*/ 3916680 h 5078730"/>
              <a:gd name="connsiteX3" fmla="*/ 2915723 w 5360473"/>
              <a:gd name="connsiteY3" fmla="*/ 3726180 h 5078730"/>
              <a:gd name="connsiteX4" fmla="*/ 2966523 w 5360473"/>
              <a:gd name="connsiteY4" fmla="*/ 3580130 h 5078730"/>
              <a:gd name="connsiteX5" fmla="*/ 2744273 w 5360473"/>
              <a:gd name="connsiteY5" fmla="*/ 3516630 h 5078730"/>
              <a:gd name="connsiteX6" fmla="*/ 2496623 w 5360473"/>
              <a:gd name="connsiteY6" fmla="*/ 3300730 h 5078730"/>
              <a:gd name="connsiteX7" fmla="*/ 2236273 w 5360473"/>
              <a:gd name="connsiteY7" fmla="*/ 3122930 h 5078730"/>
              <a:gd name="connsiteX8" fmla="*/ 2236273 w 5360473"/>
              <a:gd name="connsiteY8" fmla="*/ 2818130 h 5078730"/>
              <a:gd name="connsiteX9" fmla="*/ 2007673 w 5360473"/>
              <a:gd name="connsiteY9" fmla="*/ 2710180 h 5078730"/>
              <a:gd name="connsiteX10" fmla="*/ 1645723 w 5360473"/>
              <a:gd name="connsiteY10" fmla="*/ 2697480 h 5078730"/>
              <a:gd name="connsiteX11" fmla="*/ 1175822 w 5360473"/>
              <a:gd name="connsiteY11" fmla="*/ 2595880 h 5078730"/>
              <a:gd name="connsiteX12" fmla="*/ 832922 w 5360473"/>
              <a:gd name="connsiteY12" fmla="*/ 2329180 h 5078730"/>
              <a:gd name="connsiteX13" fmla="*/ 45522 w 5360473"/>
              <a:gd name="connsiteY13" fmla="*/ 1922780 h 5078730"/>
              <a:gd name="connsiteX14" fmla="*/ 147122 w 5360473"/>
              <a:gd name="connsiteY14" fmla="*/ 1617980 h 5078730"/>
              <a:gd name="connsiteX15" fmla="*/ 474782 w 5360473"/>
              <a:gd name="connsiteY15" fmla="*/ 985520 h 5078730"/>
              <a:gd name="connsiteX16" fmla="*/ 898962 w 5360473"/>
              <a:gd name="connsiteY16" fmla="*/ 797560 h 5078730"/>
              <a:gd name="connsiteX17" fmla="*/ 1018342 w 5360473"/>
              <a:gd name="connsiteY17" fmla="*/ 513080 h 5078730"/>
              <a:gd name="connsiteX18" fmla="*/ 1348542 w 5360473"/>
              <a:gd name="connsiteY18" fmla="*/ 96520 h 5078730"/>
              <a:gd name="connsiteX19" fmla="*/ 1767643 w 5360473"/>
              <a:gd name="connsiteY19" fmla="*/ 0 h 5078730"/>
              <a:gd name="connsiteX0" fmla="*/ 5360473 w 5360473"/>
              <a:gd name="connsiteY0" fmla="*/ 5078730 h 5078730"/>
              <a:gd name="connsiteX1" fmla="*/ 2845873 w 5360473"/>
              <a:gd name="connsiteY1" fmla="*/ 4913630 h 5078730"/>
              <a:gd name="connsiteX2" fmla="*/ 2934773 w 5360473"/>
              <a:gd name="connsiteY2" fmla="*/ 3916680 h 5078730"/>
              <a:gd name="connsiteX3" fmla="*/ 2915723 w 5360473"/>
              <a:gd name="connsiteY3" fmla="*/ 3726180 h 5078730"/>
              <a:gd name="connsiteX4" fmla="*/ 2966523 w 5360473"/>
              <a:gd name="connsiteY4" fmla="*/ 3580130 h 5078730"/>
              <a:gd name="connsiteX5" fmla="*/ 2744273 w 5360473"/>
              <a:gd name="connsiteY5" fmla="*/ 3516630 h 5078730"/>
              <a:gd name="connsiteX6" fmla="*/ 2496623 w 5360473"/>
              <a:gd name="connsiteY6" fmla="*/ 3300730 h 5078730"/>
              <a:gd name="connsiteX7" fmla="*/ 2236273 w 5360473"/>
              <a:gd name="connsiteY7" fmla="*/ 3122930 h 5078730"/>
              <a:gd name="connsiteX8" fmla="*/ 2236273 w 5360473"/>
              <a:gd name="connsiteY8" fmla="*/ 2818130 h 5078730"/>
              <a:gd name="connsiteX9" fmla="*/ 2007673 w 5360473"/>
              <a:gd name="connsiteY9" fmla="*/ 2710180 h 5078730"/>
              <a:gd name="connsiteX10" fmla="*/ 1645723 w 5360473"/>
              <a:gd name="connsiteY10" fmla="*/ 2697480 h 5078730"/>
              <a:gd name="connsiteX11" fmla="*/ 1175822 w 5360473"/>
              <a:gd name="connsiteY11" fmla="*/ 2595880 h 5078730"/>
              <a:gd name="connsiteX12" fmla="*/ 832922 w 5360473"/>
              <a:gd name="connsiteY12" fmla="*/ 2329180 h 5078730"/>
              <a:gd name="connsiteX13" fmla="*/ 45522 w 5360473"/>
              <a:gd name="connsiteY13" fmla="*/ 1922780 h 5078730"/>
              <a:gd name="connsiteX14" fmla="*/ 147122 w 5360473"/>
              <a:gd name="connsiteY14" fmla="*/ 1617980 h 5078730"/>
              <a:gd name="connsiteX15" fmla="*/ 474782 w 5360473"/>
              <a:gd name="connsiteY15" fmla="*/ 985520 h 5078730"/>
              <a:gd name="connsiteX16" fmla="*/ 898962 w 5360473"/>
              <a:gd name="connsiteY16" fmla="*/ 797560 h 5078730"/>
              <a:gd name="connsiteX17" fmla="*/ 1018342 w 5360473"/>
              <a:gd name="connsiteY17" fmla="*/ 513080 h 5078730"/>
              <a:gd name="connsiteX18" fmla="*/ 1094542 w 5360473"/>
              <a:gd name="connsiteY18" fmla="*/ 198120 h 5078730"/>
              <a:gd name="connsiteX19" fmla="*/ 1767643 w 5360473"/>
              <a:gd name="connsiteY19" fmla="*/ 0 h 507873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1094542 w 5360473"/>
              <a:gd name="connsiteY18" fmla="*/ 1028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96180 h 4996180"/>
              <a:gd name="connsiteX1" fmla="*/ 2845873 w 5360473"/>
              <a:gd name="connsiteY1" fmla="*/ 4831080 h 4996180"/>
              <a:gd name="connsiteX2" fmla="*/ 2934773 w 5360473"/>
              <a:gd name="connsiteY2" fmla="*/ 3834130 h 4996180"/>
              <a:gd name="connsiteX3" fmla="*/ 2915723 w 5360473"/>
              <a:gd name="connsiteY3" fmla="*/ 3643630 h 4996180"/>
              <a:gd name="connsiteX4" fmla="*/ 2966523 w 5360473"/>
              <a:gd name="connsiteY4" fmla="*/ 3497580 h 4996180"/>
              <a:gd name="connsiteX5" fmla="*/ 2744273 w 5360473"/>
              <a:gd name="connsiteY5" fmla="*/ 3434080 h 4996180"/>
              <a:gd name="connsiteX6" fmla="*/ 2496623 w 5360473"/>
              <a:gd name="connsiteY6" fmla="*/ 3218180 h 4996180"/>
              <a:gd name="connsiteX7" fmla="*/ 2236273 w 5360473"/>
              <a:gd name="connsiteY7" fmla="*/ 3040380 h 4996180"/>
              <a:gd name="connsiteX8" fmla="*/ 2236273 w 5360473"/>
              <a:gd name="connsiteY8" fmla="*/ 2735580 h 4996180"/>
              <a:gd name="connsiteX9" fmla="*/ 2007673 w 5360473"/>
              <a:gd name="connsiteY9" fmla="*/ 2627630 h 4996180"/>
              <a:gd name="connsiteX10" fmla="*/ 1645723 w 5360473"/>
              <a:gd name="connsiteY10" fmla="*/ 2614930 h 4996180"/>
              <a:gd name="connsiteX11" fmla="*/ 1175822 w 5360473"/>
              <a:gd name="connsiteY11" fmla="*/ 2513330 h 4996180"/>
              <a:gd name="connsiteX12" fmla="*/ 832922 w 5360473"/>
              <a:gd name="connsiteY12" fmla="*/ 2246630 h 4996180"/>
              <a:gd name="connsiteX13" fmla="*/ 45522 w 5360473"/>
              <a:gd name="connsiteY13" fmla="*/ 1840230 h 4996180"/>
              <a:gd name="connsiteX14" fmla="*/ 147122 w 5360473"/>
              <a:gd name="connsiteY14" fmla="*/ 1535430 h 4996180"/>
              <a:gd name="connsiteX15" fmla="*/ 474782 w 5360473"/>
              <a:gd name="connsiteY15" fmla="*/ 902970 h 4996180"/>
              <a:gd name="connsiteX16" fmla="*/ 898962 w 5360473"/>
              <a:gd name="connsiteY16" fmla="*/ 715010 h 4996180"/>
              <a:gd name="connsiteX17" fmla="*/ 1018342 w 5360473"/>
              <a:gd name="connsiteY17" fmla="*/ 430530 h 4996180"/>
              <a:gd name="connsiteX18" fmla="*/ 986592 w 5360473"/>
              <a:gd name="connsiteY18" fmla="*/ 166370 h 4996180"/>
              <a:gd name="connsiteX19" fmla="*/ 573843 w 5360473"/>
              <a:gd name="connsiteY19" fmla="*/ 0 h 4996180"/>
              <a:gd name="connsiteX0" fmla="*/ 5360473 w 5360473"/>
              <a:gd name="connsiteY0" fmla="*/ 4996180 h 4996180"/>
              <a:gd name="connsiteX1" fmla="*/ 2845873 w 5360473"/>
              <a:gd name="connsiteY1" fmla="*/ 4831080 h 4996180"/>
              <a:gd name="connsiteX2" fmla="*/ 2934773 w 5360473"/>
              <a:gd name="connsiteY2" fmla="*/ 3834130 h 4996180"/>
              <a:gd name="connsiteX3" fmla="*/ 2915723 w 5360473"/>
              <a:gd name="connsiteY3" fmla="*/ 3643630 h 4996180"/>
              <a:gd name="connsiteX4" fmla="*/ 2966523 w 5360473"/>
              <a:gd name="connsiteY4" fmla="*/ 3497580 h 4996180"/>
              <a:gd name="connsiteX5" fmla="*/ 2744273 w 5360473"/>
              <a:gd name="connsiteY5" fmla="*/ 3434080 h 4996180"/>
              <a:gd name="connsiteX6" fmla="*/ 2496623 w 5360473"/>
              <a:gd name="connsiteY6" fmla="*/ 3218180 h 4996180"/>
              <a:gd name="connsiteX7" fmla="*/ 2236273 w 5360473"/>
              <a:gd name="connsiteY7" fmla="*/ 3040380 h 4996180"/>
              <a:gd name="connsiteX8" fmla="*/ 2236273 w 5360473"/>
              <a:gd name="connsiteY8" fmla="*/ 2735580 h 4996180"/>
              <a:gd name="connsiteX9" fmla="*/ 2007673 w 5360473"/>
              <a:gd name="connsiteY9" fmla="*/ 2627630 h 4996180"/>
              <a:gd name="connsiteX10" fmla="*/ 1645723 w 5360473"/>
              <a:gd name="connsiteY10" fmla="*/ 2614930 h 4996180"/>
              <a:gd name="connsiteX11" fmla="*/ 1175822 w 5360473"/>
              <a:gd name="connsiteY11" fmla="*/ 2513330 h 4996180"/>
              <a:gd name="connsiteX12" fmla="*/ 832922 w 5360473"/>
              <a:gd name="connsiteY12" fmla="*/ 2246630 h 4996180"/>
              <a:gd name="connsiteX13" fmla="*/ 45522 w 5360473"/>
              <a:gd name="connsiteY13" fmla="*/ 1840230 h 4996180"/>
              <a:gd name="connsiteX14" fmla="*/ 147122 w 5360473"/>
              <a:gd name="connsiteY14" fmla="*/ 1535430 h 4996180"/>
              <a:gd name="connsiteX15" fmla="*/ 474782 w 5360473"/>
              <a:gd name="connsiteY15" fmla="*/ 902970 h 4996180"/>
              <a:gd name="connsiteX16" fmla="*/ 898962 w 5360473"/>
              <a:gd name="connsiteY16" fmla="*/ 715010 h 4996180"/>
              <a:gd name="connsiteX17" fmla="*/ 1018342 w 5360473"/>
              <a:gd name="connsiteY17" fmla="*/ 430530 h 4996180"/>
              <a:gd name="connsiteX18" fmla="*/ 929442 w 5360473"/>
              <a:gd name="connsiteY18" fmla="*/ 185420 h 4996180"/>
              <a:gd name="connsiteX19" fmla="*/ 573843 w 5360473"/>
              <a:gd name="connsiteY19" fmla="*/ 0 h 4996180"/>
              <a:gd name="connsiteX0" fmla="*/ 2845873 w 2973057"/>
              <a:gd name="connsiteY0" fmla="*/ 4831080 h 4831080"/>
              <a:gd name="connsiteX1" fmla="*/ 2934773 w 2973057"/>
              <a:gd name="connsiteY1" fmla="*/ 3834130 h 4831080"/>
              <a:gd name="connsiteX2" fmla="*/ 2915723 w 2973057"/>
              <a:gd name="connsiteY2" fmla="*/ 3643630 h 4831080"/>
              <a:gd name="connsiteX3" fmla="*/ 2966523 w 2973057"/>
              <a:gd name="connsiteY3" fmla="*/ 3497580 h 4831080"/>
              <a:gd name="connsiteX4" fmla="*/ 2744273 w 2973057"/>
              <a:gd name="connsiteY4" fmla="*/ 3434080 h 4831080"/>
              <a:gd name="connsiteX5" fmla="*/ 2496623 w 2973057"/>
              <a:gd name="connsiteY5" fmla="*/ 3218180 h 4831080"/>
              <a:gd name="connsiteX6" fmla="*/ 2236273 w 2973057"/>
              <a:gd name="connsiteY6" fmla="*/ 3040380 h 4831080"/>
              <a:gd name="connsiteX7" fmla="*/ 2236273 w 2973057"/>
              <a:gd name="connsiteY7" fmla="*/ 2735580 h 4831080"/>
              <a:gd name="connsiteX8" fmla="*/ 2007673 w 2973057"/>
              <a:gd name="connsiteY8" fmla="*/ 2627630 h 4831080"/>
              <a:gd name="connsiteX9" fmla="*/ 1645723 w 2973057"/>
              <a:gd name="connsiteY9" fmla="*/ 2614930 h 4831080"/>
              <a:gd name="connsiteX10" fmla="*/ 1175822 w 2973057"/>
              <a:gd name="connsiteY10" fmla="*/ 2513330 h 4831080"/>
              <a:gd name="connsiteX11" fmla="*/ 832922 w 2973057"/>
              <a:gd name="connsiteY11" fmla="*/ 2246630 h 4831080"/>
              <a:gd name="connsiteX12" fmla="*/ 45522 w 2973057"/>
              <a:gd name="connsiteY12" fmla="*/ 1840230 h 4831080"/>
              <a:gd name="connsiteX13" fmla="*/ 147122 w 2973057"/>
              <a:gd name="connsiteY13" fmla="*/ 1535430 h 4831080"/>
              <a:gd name="connsiteX14" fmla="*/ 474782 w 2973057"/>
              <a:gd name="connsiteY14" fmla="*/ 902970 h 4831080"/>
              <a:gd name="connsiteX15" fmla="*/ 898962 w 2973057"/>
              <a:gd name="connsiteY15" fmla="*/ 715010 h 4831080"/>
              <a:gd name="connsiteX16" fmla="*/ 1018342 w 2973057"/>
              <a:gd name="connsiteY16" fmla="*/ 430530 h 4831080"/>
              <a:gd name="connsiteX17" fmla="*/ 929442 w 2973057"/>
              <a:gd name="connsiteY17" fmla="*/ 185420 h 4831080"/>
              <a:gd name="connsiteX18" fmla="*/ 573843 w 2973057"/>
              <a:gd name="connsiteY18" fmla="*/ 0 h 4831080"/>
              <a:gd name="connsiteX0" fmla="*/ 2845873 w 2973057"/>
              <a:gd name="connsiteY0" fmla="*/ 4831080 h 4831080"/>
              <a:gd name="connsiteX1" fmla="*/ 2934773 w 2973057"/>
              <a:gd name="connsiteY1" fmla="*/ 3834130 h 4831080"/>
              <a:gd name="connsiteX2" fmla="*/ 2915723 w 2973057"/>
              <a:gd name="connsiteY2" fmla="*/ 3643630 h 4831080"/>
              <a:gd name="connsiteX3" fmla="*/ 2966523 w 2973057"/>
              <a:gd name="connsiteY3" fmla="*/ 3497580 h 4831080"/>
              <a:gd name="connsiteX4" fmla="*/ 2744273 w 2973057"/>
              <a:gd name="connsiteY4" fmla="*/ 3434080 h 4831080"/>
              <a:gd name="connsiteX5" fmla="*/ 2496623 w 2973057"/>
              <a:gd name="connsiteY5" fmla="*/ 3218180 h 4831080"/>
              <a:gd name="connsiteX6" fmla="*/ 2236273 w 2973057"/>
              <a:gd name="connsiteY6" fmla="*/ 3040380 h 4831080"/>
              <a:gd name="connsiteX7" fmla="*/ 2236273 w 2973057"/>
              <a:gd name="connsiteY7" fmla="*/ 2735580 h 4831080"/>
              <a:gd name="connsiteX8" fmla="*/ 2007673 w 2973057"/>
              <a:gd name="connsiteY8" fmla="*/ 2627630 h 4831080"/>
              <a:gd name="connsiteX9" fmla="*/ 1645723 w 2973057"/>
              <a:gd name="connsiteY9" fmla="*/ 2614930 h 4831080"/>
              <a:gd name="connsiteX10" fmla="*/ 1175822 w 2973057"/>
              <a:gd name="connsiteY10" fmla="*/ 2513330 h 4831080"/>
              <a:gd name="connsiteX11" fmla="*/ 832922 w 2973057"/>
              <a:gd name="connsiteY11" fmla="*/ 2246630 h 4831080"/>
              <a:gd name="connsiteX12" fmla="*/ 45522 w 2973057"/>
              <a:gd name="connsiteY12" fmla="*/ 1840230 h 4831080"/>
              <a:gd name="connsiteX13" fmla="*/ 147122 w 2973057"/>
              <a:gd name="connsiteY13" fmla="*/ 1535430 h 4831080"/>
              <a:gd name="connsiteX14" fmla="*/ 474782 w 2973057"/>
              <a:gd name="connsiteY14" fmla="*/ 902970 h 4831080"/>
              <a:gd name="connsiteX15" fmla="*/ 898962 w 2973057"/>
              <a:gd name="connsiteY15" fmla="*/ 715010 h 4831080"/>
              <a:gd name="connsiteX16" fmla="*/ 1018342 w 2973057"/>
              <a:gd name="connsiteY16" fmla="*/ 430530 h 4831080"/>
              <a:gd name="connsiteX17" fmla="*/ 929442 w 2973057"/>
              <a:gd name="connsiteY17" fmla="*/ 185420 h 4831080"/>
              <a:gd name="connsiteX18" fmla="*/ 573843 w 2973057"/>
              <a:gd name="connsiteY18" fmla="*/ 0 h 4831080"/>
              <a:gd name="connsiteX0" fmla="*/ 2845873 w 2973057"/>
              <a:gd name="connsiteY0" fmla="*/ 4883467 h 4883467"/>
              <a:gd name="connsiteX1" fmla="*/ 2934773 w 2973057"/>
              <a:gd name="connsiteY1" fmla="*/ 3886517 h 4883467"/>
              <a:gd name="connsiteX2" fmla="*/ 2915723 w 2973057"/>
              <a:gd name="connsiteY2" fmla="*/ 3696017 h 4883467"/>
              <a:gd name="connsiteX3" fmla="*/ 2966523 w 2973057"/>
              <a:gd name="connsiteY3" fmla="*/ 3549967 h 4883467"/>
              <a:gd name="connsiteX4" fmla="*/ 2744273 w 2973057"/>
              <a:gd name="connsiteY4" fmla="*/ 3486467 h 4883467"/>
              <a:gd name="connsiteX5" fmla="*/ 2496623 w 2973057"/>
              <a:gd name="connsiteY5" fmla="*/ 3270567 h 4883467"/>
              <a:gd name="connsiteX6" fmla="*/ 2236273 w 2973057"/>
              <a:gd name="connsiteY6" fmla="*/ 3092767 h 4883467"/>
              <a:gd name="connsiteX7" fmla="*/ 2236273 w 2973057"/>
              <a:gd name="connsiteY7" fmla="*/ 2787967 h 4883467"/>
              <a:gd name="connsiteX8" fmla="*/ 2007673 w 2973057"/>
              <a:gd name="connsiteY8" fmla="*/ 2680017 h 4883467"/>
              <a:gd name="connsiteX9" fmla="*/ 1645723 w 2973057"/>
              <a:gd name="connsiteY9" fmla="*/ 2667317 h 4883467"/>
              <a:gd name="connsiteX10" fmla="*/ 1175822 w 2973057"/>
              <a:gd name="connsiteY10" fmla="*/ 2565717 h 4883467"/>
              <a:gd name="connsiteX11" fmla="*/ 832922 w 2973057"/>
              <a:gd name="connsiteY11" fmla="*/ 2299017 h 4883467"/>
              <a:gd name="connsiteX12" fmla="*/ 45522 w 2973057"/>
              <a:gd name="connsiteY12" fmla="*/ 1892617 h 4883467"/>
              <a:gd name="connsiteX13" fmla="*/ 147122 w 2973057"/>
              <a:gd name="connsiteY13" fmla="*/ 1587817 h 4883467"/>
              <a:gd name="connsiteX14" fmla="*/ 474782 w 2973057"/>
              <a:gd name="connsiteY14" fmla="*/ 955357 h 4883467"/>
              <a:gd name="connsiteX15" fmla="*/ 898962 w 2973057"/>
              <a:gd name="connsiteY15" fmla="*/ 767397 h 4883467"/>
              <a:gd name="connsiteX16" fmla="*/ 1018342 w 2973057"/>
              <a:gd name="connsiteY16" fmla="*/ 482917 h 4883467"/>
              <a:gd name="connsiteX17" fmla="*/ 929442 w 2973057"/>
              <a:gd name="connsiteY17" fmla="*/ 237807 h 4883467"/>
              <a:gd name="connsiteX18" fmla="*/ 392868 w 2973057"/>
              <a:gd name="connsiteY18" fmla="*/ 0 h 4883467"/>
              <a:gd name="connsiteX0" fmla="*/ 2845873 w 2973057"/>
              <a:gd name="connsiteY0" fmla="*/ 4883467 h 4883467"/>
              <a:gd name="connsiteX1" fmla="*/ 2934773 w 2973057"/>
              <a:gd name="connsiteY1" fmla="*/ 3886517 h 4883467"/>
              <a:gd name="connsiteX2" fmla="*/ 2915723 w 2973057"/>
              <a:gd name="connsiteY2" fmla="*/ 3696017 h 4883467"/>
              <a:gd name="connsiteX3" fmla="*/ 2966523 w 2973057"/>
              <a:gd name="connsiteY3" fmla="*/ 3549967 h 4883467"/>
              <a:gd name="connsiteX4" fmla="*/ 2744273 w 2973057"/>
              <a:gd name="connsiteY4" fmla="*/ 3486467 h 4883467"/>
              <a:gd name="connsiteX5" fmla="*/ 2496623 w 2973057"/>
              <a:gd name="connsiteY5" fmla="*/ 3270567 h 4883467"/>
              <a:gd name="connsiteX6" fmla="*/ 2236273 w 2973057"/>
              <a:gd name="connsiteY6" fmla="*/ 3092767 h 4883467"/>
              <a:gd name="connsiteX7" fmla="*/ 2236273 w 2973057"/>
              <a:gd name="connsiteY7" fmla="*/ 2787967 h 4883467"/>
              <a:gd name="connsiteX8" fmla="*/ 2007673 w 2973057"/>
              <a:gd name="connsiteY8" fmla="*/ 2680017 h 4883467"/>
              <a:gd name="connsiteX9" fmla="*/ 1645723 w 2973057"/>
              <a:gd name="connsiteY9" fmla="*/ 2667317 h 4883467"/>
              <a:gd name="connsiteX10" fmla="*/ 1175822 w 2973057"/>
              <a:gd name="connsiteY10" fmla="*/ 2565717 h 4883467"/>
              <a:gd name="connsiteX11" fmla="*/ 832922 w 2973057"/>
              <a:gd name="connsiteY11" fmla="*/ 2299017 h 4883467"/>
              <a:gd name="connsiteX12" fmla="*/ 45522 w 2973057"/>
              <a:gd name="connsiteY12" fmla="*/ 1892617 h 4883467"/>
              <a:gd name="connsiteX13" fmla="*/ 147122 w 2973057"/>
              <a:gd name="connsiteY13" fmla="*/ 1587817 h 4883467"/>
              <a:gd name="connsiteX14" fmla="*/ 474782 w 2973057"/>
              <a:gd name="connsiteY14" fmla="*/ 955357 h 4883467"/>
              <a:gd name="connsiteX15" fmla="*/ 898962 w 2973057"/>
              <a:gd name="connsiteY15" fmla="*/ 767397 h 4883467"/>
              <a:gd name="connsiteX16" fmla="*/ 1018342 w 2973057"/>
              <a:gd name="connsiteY16" fmla="*/ 482917 h 4883467"/>
              <a:gd name="connsiteX17" fmla="*/ 929442 w 2973057"/>
              <a:gd name="connsiteY17" fmla="*/ 237807 h 4883467"/>
              <a:gd name="connsiteX18" fmla="*/ 392868 w 2973057"/>
              <a:gd name="connsiteY18" fmla="*/ 0 h 4883467"/>
              <a:gd name="connsiteX0" fmla="*/ 2845873 w 2973057"/>
              <a:gd name="connsiteY0" fmla="*/ 4883467 h 4883467"/>
              <a:gd name="connsiteX1" fmla="*/ 2934773 w 2973057"/>
              <a:gd name="connsiteY1" fmla="*/ 3886517 h 4883467"/>
              <a:gd name="connsiteX2" fmla="*/ 2915723 w 2973057"/>
              <a:gd name="connsiteY2" fmla="*/ 3696017 h 4883467"/>
              <a:gd name="connsiteX3" fmla="*/ 2966523 w 2973057"/>
              <a:gd name="connsiteY3" fmla="*/ 3549967 h 4883467"/>
              <a:gd name="connsiteX4" fmla="*/ 2744273 w 2973057"/>
              <a:gd name="connsiteY4" fmla="*/ 3486467 h 4883467"/>
              <a:gd name="connsiteX5" fmla="*/ 2496623 w 2973057"/>
              <a:gd name="connsiteY5" fmla="*/ 3270567 h 4883467"/>
              <a:gd name="connsiteX6" fmla="*/ 2236273 w 2973057"/>
              <a:gd name="connsiteY6" fmla="*/ 3092767 h 4883467"/>
              <a:gd name="connsiteX7" fmla="*/ 2236273 w 2973057"/>
              <a:gd name="connsiteY7" fmla="*/ 2787967 h 4883467"/>
              <a:gd name="connsiteX8" fmla="*/ 2007673 w 2973057"/>
              <a:gd name="connsiteY8" fmla="*/ 2680017 h 4883467"/>
              <a:gd name="connsiteX9" fmla="*/ 1645723 w 2973057"/>
              <a:gd name="connsiteY9" fmla="*/ 2667317 h 4883467"/>
              <a:gd name="connsiteX10" fmla="*/ 1175822 w 2973057"/>
              <a:gd name="connsiteY10" fmla="*/ 2565717 h 4883467"/>
              <a:gd name="connsiteX11" fmla="*/ 832922 w 2973057"/>
              <a:gd name="connsiteY11" fmla="*/ 2299017 h 4883467"/>
              <a:gd name="connsiteX12" fmla="*/ 45522 w 2973057"/>
              <a:gd name="connsiteY12" fmla="*/ 1892617 h 4883467"/>
              <a:gd name="connsiteX13" fmla="*/ 147122 w 2973057"/>
              <a:gd name="connsiteY13" fmla="*/ 1587817 h 4883467"/>
              <a:gd name="connsiteX14" fmla="*/ 474782 w 2973057"/>
              <a:gd name="connsiteY14" fmla="*/ 955357 h 4883467"/>
              <a:gd name="connsiteX15" fmla="*/ 898962 w 2973057"/>
              <a:gd name="connsiteY15" fmla="*/ 767397 h 4883467"/>
              <a:gd name="connsiteX16" fmla="*/ 1018342 w 2973057"/>
              <a:gd name="connsiteY16" fmla="*/ 482917 h 4883467"/>
              <a:gd name="connsiteX17" fmla="*/ 929442 w 2973057"/>
              <a:gd name="connsiteY17" fmla="*/ 237807 h 4883467"/>
              <a:gd name="connsiteX18" fmla="*/ 655122 w 2973057"/>
              <a:gd name="connsiteY18" fmla="*/ 155893 h 4883467"/>
              <a:gd name="connsiteX19" fmla="*/ 392868 w 2973057"/>
              <a:gd name="connsiteY19" fmla="*/ 0 h 4883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73057" h="4883467">
                <a:moveTo>
                  <a:pt x="2845873" y="4883467"/>
                </a:moveTo>
                <a:cubicBezTo>
                  <a:pt x="2670190" y="4404042"/>
                  <a:pt x="2923131" y="4084425"/>
                  <a:pt x="2934773" y="3886517"/>
                </a:cubicBezTo>
                <a:cubicBezTo>
                  <a:pt x="2946415" y="3688609"/>
                  <a:pt x="2910431" y="3752109"/>
                  <a:pt x="2915723" y="3696017"/>
                </a:cubicBezTo>
                <a:cubicBezTo>
                  <a:pt x="2921015" y="3639925"/>
                  <a:pt x="2995098" y="3584892"/>
                  <a:pt x="2966523" y="3549967"/>
                </a:cubicBezTo>
                <a:cubicBezTo>
                  <a:pt x="2937948" y="3515042"/>
                  <a:pt x="2822590" y="3533034"/>
                  <a:pt x="2744273" y="3486467"/>
                </a:cubicBezTo>
                <a:cubicBezTo>
                  <a:pt x="2665956" y="3439900"/>
                  <a:pt x="2581290" y="3336184"/>
                  <a:pt x="2496623" y="3270567"/>
                </a:cubicBezTo>
                <a:cubicBezTo>
                  <a:pt x="2411956" y="3204950"/>
                  <a:pt x="2279665" y="3173200"/>
                  <a:pt x="2236273" y="3092767"/>
                </a:cubicBezTo>
                <a:cubicBezTo>
                  <a:pt x="2192881" y="3012334"/>
                  <a:pt x="2274373" y="2856759"/>
                  <a:pt x="2236273" y="2787967"/>
                </a:cubicBezTo>
                <a:cubicBezTo>
                  <a:pt x="2198173" y="2719175"/>
                  <a:pt x="2106098" y="2700125"/>
                  <a:pt x="2007673" y="2680017"/>
                </a:cubicBezTo>
                <a:cubicBezTo>
                  <a:pt x="1909248" y="2659909"/>
                  <a:pt x="1780132" y="2699067"/>
                  <a:pt x="1645723" y="2667317"/>
                </a:cubicBezTo>
                <a:cubicBezTo>
                  <a:pt x="1511315" y="2635567"/>
                  <a:pt x="1311289" y="2627100"/>
                  <a:pt x="1175822" y="2565717"/>
                </a:cubicBezTo>
                <a:cubicBezTo>
                  <a:pt x="1040355" y="2504334"/>
                  <a:pt x="1025539" y="2398500"/>
                  <a:pt x="832922" y="2299017"/>
                </a:cubicBezTo>
                <a:cubicBezTo>
                  <a:pt x="640305" y="2199534"/>
                  <a:pt x="170405" y="2000567"/>
                  <a:pt x="45522" y="1892617"/>
                </a:cubicBezTo>
                <a:cubicBezTo>
                  <a:pt x="-79361" y="1784667"/>
                  <a:pt x="85739" y="1712700"/>
                  <a:pt x="147122" y="1587817"/>
                </a:cubicBezTo>
                <a:cubicBezTo>
                  <a:pt x="208505" y="1462934"/>
                  <a:pt x="373605" y="1109874"/>
                  <a:pt x="474782" y="955357"/>
                </a:cubicBezTo>
                <a:cubicBezTo>
                  <a:pt x="575959" y="800840"/>
                  <a:pt x="822339" y="844867"/>
                  <a:pt x="898962" y="767397"/>
                </a:cubicBezTo>
                <a:cubicBezTo>
                  <a:pt x="975585" y="689927"/>
                  <a:pt x="1013262" y="571182"/>
                  <a:pt x="1018342" y="482917"/>
                </a:cubicBezTo>
                <a:cubicBezTo>
                  <a:pt x="1023422" y="394652"/>
                  <a:pt x="989979" y="292311"/>
                  <a:pt x="929442" y="237807"/>
                </a:cubicBezTo>
                <a:cubicBezTo>
                  <a:pt x="868905" y="183303"/>
                  <a:pt x="744551" y="195528"/>
                  <a:pt x="655122" y="155893"/>
                </a:cubicBezTo>
                <a:cubicBezTo>
                  <a:pt x="565693" y="116258"/>
                  <a:pt x="440546" y="15663"/>
                  <a:pt x="392868" y="0"/>
                </a:cubicBezTo>
              </a:path>
            </a:pathLst>
          </a:custGeom>
          <a:ln w="22225" cap="rnd" cmpd="sng" algn="ctr">
            <a:solidFill>
              <a:srgbClr val="FEFF00"/>
            </a:solidFill>
            <a:prstDash val="sysDash"/>
            <a:round/>
            <a:headEnd type="triangl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25" name="Line 12"/>
          <p:cNvSpPr>
            <a:spLocks noChangeShapeType="1"/>
          </p:cNvSpPr>
          <p:nvPr/>
        </p:nvSpPr>
        <p:spPr bwMode="auto">
          <a:xfrm flipH="1">
            <a:off x="4440936" y="871908"/>
            <a:ext cx="262128" cy="283101"/>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6" name="Text Box 6"/>
          <p:cNvSpPr txBox="1">
            <a:spLocks noChangeArrowheads="1"/>
          </p:cNvSpPr>
          <p:nvPr/>
        </p:nvSpPr>
        <p:spPr bwMode="auto">
          <a:xfrm>
            <a:off x="4440936" y="524205"/>
            <a:ext cx="1034094" cy="369332"/>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Gibeah</a:t>
            </a:r>
          </a:p>
        </p:txBody>
      </p:sp>
      <p:sp>
        <p:nvSpPr>
          <p:cNvPr id="27" name="Text Box 6"/>
          <p:cNvSpPr txBox="1">
            <a:spLocks noChangeArrowheads="1"/>
          </p:cNvSpPr>
          <p:nvPr/>
        </p:nvSpPr>
        <p:spPr bwMode="auto">
          <a:xfrm>
            <a:off x="1524000" y="359664"/>
            <a:ext cx="2057400" cy="369332"/>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Jerusalem</a:t>
            </a:r>
          </a:p>
        </p:txBody>
      </p:sp>
      <p:sp>
        <p:nvSpPr>
          <p:cNvPr id="28" name="Line 12"/>
          <p:cNvSpPr>
            <a:spLocks noChangeShapeType="1"/>
          </p:cNvSpPr>
          <p:nvPr/>
        </p:nvSpPr>
        <p:spPr bwMode="auto">
          <a:xfrm>
            <a:off x="2667000" y="685800"/>
            <a:ext cx="103632" cy="45720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0" name="Text Box 7"/>
          <p:cNvSpPr txBox="1">
            <a:spLocks noChangeArrowheads="1"/>
          </p:cNvSpPr>
          <p:nvPr/>
        </p:nvSpPr>
        <p:spPr bwMode="auto">
          <a:xfrm>
            <a:off x="7684925" y="5738852"/>
            <a:ext cx="1270390"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Jericho oasis</a:t>
            </a:r>
          </a:p>
        </p:txBody>
      </p:sp>
      <p:sp>
        <p:nvSpPr>
          <p:cNvPr id="31" name="Line 12"/>
          <p:cNvSpPr>
            <a:spLocks noChangeShapeType="1"/>
          </p:cNvSpPr>
          <p:nvPr/>
        </p:nvSpPr>
        <p:spPr bwMode="auto">
          <a:xfrm flipH="1">
            <a:off x="7069619" y="917635"/>
            <a:ext cx="262128" cy="283101"/>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2" name="Text Box 6"/>
          <p:cNvSpPr txBox="1">
            <a:spLocks noChangeArrowheads="1"/>
          </p:cNvSpPr>
          <p:nvPr/>
        </p:nvSpPr>
        <p:spPr bwMode="auto">
          <a:xfrm>
            <a:off x="6826741" y="537696"/>
            <a:ext cx="1292764" cy="369332"/>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Michmash</a:t>
            </a:r>
          </a:p>
        </p:txBody>
      </p:sp>
      <p:sp>
        <p:nvSpPr>
          <p:cNvPr id="33" name="Text Box 10"/>
          <p:cNvSpPr txBox="1">
            <a:spLocks noChangeArrowheads="1"/>
          </p:cNvSpPr>
          <p:nvPr/>
        </p:nvSpPr>
        <p:spPr bwMode="auto">
          <a:xfrm>
            <a:off x="5257800" y="1903075"/>
            <a:ext cx="1477840" cy="369332"/>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dirty="0">
                <a:solidFill>
                  <a:srgbClr val="FEFFFF"/>
                </a:solidFill>
                <a:effectLst>
                  <a:glow rad="76200">
                    <a:srgbClr val="010000">
                      <a:alpha val="60000"/>
                    </a:srgbClr>
                  </a:glow>
                </a:effectLst>
                <a:cs typeface="Calibri" pitchFamily="34" charset="0"/>
              </a:rPr>
              <a:t>Wadi Suwenit</a:t>
            </a:r>
          </a:p>
        </p:txBody>
      </p:sp>
      <p:cxnSp>
        <p:nvCxnSpPr>
          <p:cNvPr id="34" name="Straight Arrow Connector 33"/>
          <p:cNvCxnSpPr/>
          <p:nvPr/>
        </p:nvCxnSpPr>
        <p:spPr>
          <a:xfrm flipH="1" flipV="1">
            <a:off x="5783441" y="1565067"/>
            <a:ext cx="24964" cy="368136"/>
          </a:xfrm>
          <a:prstGeom prst="straightConnector1">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15677032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tanding on top of a mountain&#10;&#10;Description automatically generated">
            <a:extLst>
              <a:ext uri="{FF2B5EF4-FFF2-40B4-BE49-F238E27FC236}">
                <a16:creationId xmlns:a16="http://schemas.microsoft.com/office/drawing/2014/main" id="{1CDA45C6-B80F-43F3-A799-D9249C9487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4524" y="140046"/>
            <a:ext cx="5428107" cy="6717954"/>
          </a:xfrm>
          <a:prstGeom prst="rect">
            <a:avLst/>
          </a:prstGeom>
        </p:spPr>
      </p:pic>
      <p:sp>
        <p:nvSpPr>
          <p:cNvPr id="2" name="Text Placeholder 1"/>
          <p:cNvSpPr>
            <a:spLocks noGrp="1"/>
          </p:cNvSpPr>
          <p:nvPr>
            <p:ph type="body" sz="quarter" idx="10"/>
          </p:nvPr>
        </p:nvSpPr>
        <p:spPr/>
        <p:txBody>
          <a:bodyPr/>
          <a:lstStyle/>
          <a:p>
            <a:r>
              <a:rPr lang="en-US" i="1" dirty="0"/>
              <a:t>David Quits Jerusalem</a:t>
            </a:r>
            <a:r>
              <a:rPr lang="en-US" dirty="0"/>
              <a:t>, by James Tissot, circa 1899</a:t>
            </a:r>
          </a:p>
        </p:txBody>
      </p:sp>
      <p:sp>
        <p:nvSpPr>
          <p:cNvPr id="3" name="Text Placeholder 2"/>
          <p:cNvSpPr>
            <a:spLocks noGrp="1"/>
          </p:cNvSpPr>
          <p:nvPr>
            <p:ph type="body" sz="quarter" idx="12"/>
          </p:nvPr>
        </p:nvSpPr>
        <p:spPr/>
        <p:txBody>
          <a:bodyPr/>
          <a:lstStyle/>
          <a:p>
            <a:r>
              <a:rPr lang="en-US" dirty="0"/>
              <a:t>16:13</a:t>
            </a:r>
          </a:p>
        </p:txBody>
      </p:sp>
      <p:sp>
        <p:nvSpPr>
          <p:cNvPr id="4" name="Title 3"/>
          <p:cNvSpPr>
            <a:spLocks noGrp="1"/>
          </p:cNvSpPr>
          <p:nvPr>
            <p:ph type="title"/>
          </p:nvPr>
        </p:nvSpPr>
        <p:spPr/>
        <p:txBody>
          <a:bodyPr/>
          <a:lstStyle/>
          <a:p>
            <a:r>
              <a:rPr lang="en-US" dirty="0"/>
              <a:t>So David and his men went on their way</a:t>
            </a:r>
          </a:p>
        </p:txBody>
      </p:sp>
    </p:spTree>
    <p:extLst>
      <p:ext uri="{BB962C8B-B14F-4D97-AF65-F5344CB8AC3E}">
        <p14:creationId xmlns:p14="http://schemas.microsoft.com/office/powerpoint/2010/main" val="5170532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02 Samaria and the Center\Jericho\Jericho tell from east with palm trees, tb051106823.jpg"/>
          <p:cNvPicPr>
            <a:picLocks noChangeAspect="1" noChangeArrowheads="1"/>
          </p:cNvPicPr>
          <p:nvPr/>
        </p:nvPicPr>
        <p:blipFill rotWithShape="1">
          <a:blip r:embed="rId3">
            <a:extLs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Lush crops growing at the Jericho oasis</a:t>
            </a:r>
          </a:p>
        </p:txBody>
      </p:sp>
      <p:sp>
        <p:nvSpPr>
          <p:cNvPr id="3" name="Text Placeholder 2"/>
          <p:cNvSpPr>
            <a:spLocks noGrp="1"/>
          </p:cNvSpPr>
          <p:nvPr>
            <p:ph type="body" sz="quarter" idx="12"/>
          </p:nvPr>
        </p:nvSpPr>
        <p:spPr/>
        <p:txBody>
          <a:bodyPr/>
          <a:lstStyle/>
          <a:p>
            <a:r>
              <a:rPr lang="en-US" dirty="0"/>
              <a:t>16:14</a:t>
            </a:r>
          </a:p>
        </p:txBody>
      </p:sp>
      <p:sp>
        <p:nvSpPr>
          <p:cNvPr id="4" name="Title 3"/>
          <p:cNvSpPr>
            <a:spLocks noGrp="1"/>
          </p:cNvSpPr>
          <p:nvPr>
            <p:ph type="title"/>
          </p:nvPr>
        </p:nvSpPr>
        <p:spPr/>
        <p:txBody>
          <a:bodyPr/>
          <a:lstStyle/>
          <a:p>
            <a:r>
              <a:rPr lang="en-US" dirty="0"/>
              <a:t>The king and all the people with him arrived weary, and they refreshed themselves there</a:t>
            </a:r>
          </a:p>
        </p:txBody>
      </p:sp>
    </p:spTree>
    <p:extLst>
      <p:ext uri="{BB962C8B-B14F-4D97-AF65-F5344CB8AC3E}">
        <p14:creationId xmlns:p14="http://schemas.microsoft.com/office/powerpoint/2010/main" val="24934413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1b PLBL, PCB size\02 Samaria and the Center\Jericho\Jericho Elisha's spring, Ein es-Sultan, tb052006450.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Elisha’s spring (Ein es-Sultan) at Jericho</a:t>
            </a:r>
          </a:p>
        </p:txBody>
      </p:sp>
      <p:sp>
        <p:nvSpPr>
          <p:cNvPr id="3" name="Text Placeholder 2"/>
          <p:cNvSpPr>
            <a:spLocks noGrp="1"/>
          </p:cNvSpPr>
          <p:nvPr>
            <p:ph type="body" sz="quarter" idx="12"/>
          </p:nvPr>
        </p:nvSpPr>
        <p:spPr/>
        <p:txBody>
          <a:bodyPr/>
          <a:lstStyle/>
          <a:p>
            <a:r>
              <a:rPr lang="en-US" dirty="0"/>
              <a:t>16:14</a:t>
            </a:r>
          </a:p>
        </p:txBody>
      </p:sp>
      <p:sp>
        <p:nvSpPr>
          <p:cNvPr id="4" name="Title 3"/>
          <p:cNvSpPr>
            <a:spLocks noGrp="1"/>
          </p:cNvSpPr>
          <p:nvPr>
            <p:ph type="title"/>
          </p:nvPr>
        </p:nvSpPr>
        <p:spPr/>
        <p:txBody>
          <a:bodyPr/>
          <a:lstStyle/>
          <a:p>
            <a:r>
              <a:rPr lang="en-US" dirty="0"/>
              <a:t>The king and all the people with him arrived weary, and they refreshed themselves there</a:t>
            </a:r>
          </a:p>
        </p:txBody>
      </p:sp>
    </p:spTree>
    <p:extLst>
      <p:ext uri="{BB962C8B-B14F-4D97-AF65-F5344CB8AC3E}">
        <p14:creationId xmlns:p14="http://schemas.microsoft.com/office/powerpoint/2010/main" val="27499635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Rift (aerial view from the southwest)</a:t>
            </a:r>
          </a:p>
        </p:txBody>
      </p:sp>
      <p:sp>
        <p:nvSpPr>
          <p:cNvPr id="3" name="Text Placeholder 2"/>
          <p:cNvSpPr>
            <a:spLocks noGrp="1"/>
          </p:cNvSpPr>
          <p:nvPr>
            <p:ph type="body" sz="quarter" idx="12"/>
          </p:nvPr>
        </p:nvSpPr>
        <p:spPr/>
        <p:txBody>
          <a:bodyPr/>
          <a:lstStyle/>
          <a:p>
            <a:r>
              <a:rPr lang="en-US" dirty="0"/>
              <a:t>16:14</a:t>
            </a:r>
          </a:p>
        </p:txBody>
      </p:sp>
      <p:sp>
        <p:nvSpPr>
          <p:cNvPr id="4" name="Title 3"/>
          <p:cNvSpPr>
            <a:spLocks noGrp="1"/>
          </p:cNvSpPr>
          <p:nvPr>
            <p:ph type="title"/>
          </p:nvPr>
        </p:nvSpPr>
        <p:spPr/>
        <p:txBody>
          <a:bodyPr/>
          <a:lstStyle/>
          <a:p>
            <a:r>
              <a:rPr lang="en-US" dirty="0"/>
              <a:t>The king and all the people with him arrived weary, and they refreshed themselves there</a:t>
            </a:r>
          </a:p>
        </p:txBody>
      </p:sp>
    </p:spTree>
    <p:extLst>
      <p:ext uri="{BB962C8B-B14F-4D97-AF65-F5344CB8AC3E}">
        <p14:creationId xmlns:p14="http://schemas.microsoft.com/office/powerpoint/2010/main" val="33235669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ordan River, db6601080703-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76288"/>
          </a:xfrm>
          <a:prstGeom prst="rect">
            <a:avLst/>
          </a:prstGeom>
        </p:spPr>
      </p:pic>
      <p:sp>
        <p:nvSpPr>
          <p:cNvPr id="2" name="Text Placeholder 1"/>
          <p:cNvSpPr>
            <a:spLocks noGrp="1"/>
          </p:cNvSpPr>
          <p:nvPr>
            <p:ph type="body" sz="quarter" idx="10"/>
          </p:nvPr>
        </p:nvSpPr>
        <p:spPr/>
        <p:txBody>
          <a:bodyPr/>
          <a:lstStyle/>
          <a:p>
            <a:r>
              <a:rPr lang="en-US" dirty="0"/>
              <a:t>Jordan River</a:t>
            </a:r>
          </a:p>
        </p:txBody>
      </p:sp>
      <p:sp>
        <p:nvSpPr>
          <p:cNvPr id="3" name="Text Placeholder 2"/>
          <p:cNvSpPr>
            <a:spLocks noGrp="1"/>
          </p:cNvSpPr>
          <p:nvPr>
            <p:ph type="body" sz="quarter" idx="12"/>
          </p:nvPr>
        </p:nvSpPr>
        <p:spPr/>
        <p:txBody>
          <a:bodyPr/>
          <a:lstStyle/>
          <a:p>
            <a:r>
              <a:rPr lang="en-US" dirty="0"/>
              <a:t>16:14</a:t>
            </a:r>
          </a:p>
        </p:txBody>
      </p:sp>
      <p:sp>
        <p:nvSpPr>
          <p:cNvPr id="4" name="Title 3"/>
          <p:cNvSpPr>
            <a:spLocks noGrp="1"/>
          </p:cNvSpPr>
          <p:nvPr>
            <p:ph type="title"/>
          </p:nvPr>
        </p:nvSpPr>
        <p:spPr/>
        <p:txBody>
          <a:bodyPr/>
          <a:lstStyle/>
          <a:p>
            <a:r>
              <a:rPr lang="en-US" dirty="0"/>
              <a:t>The king and all the people with him arrived weary, and they refreshed themselves there</a:t>
            </a:r>
          </a:p>
        </p:txBody>
      </p:sp>
    </p:spTree>
    <p:extLst>
      <p:ext uri="{BB962C8B-B14F-4D97-AF65-F5344CB8AC3E}">
        <p14:creationId xmlns:p14="http://schemas.microsoft.com/office/powerpoint/2010/main" val="37327508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ussian pilgrims at Jordan River, mat0678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Russian pilgrims at the Jordan River</a:t>
            </a:r>
          </a:p>
        </p:txBody>
      </p:sp>
      <p:sp>
        <p:nvSpPr>
          <p:cNvPr id="3" name="Text Placeholder 2"/>
          <p:cNvSpPr>
            <a:spLocks noGrp="1"/>
          </p:cNvSpPr>
          <p:nvPr>
            <p:ph type="body" sz="quarter" idx="12"/>
          </p:nvPr>
        </p:nvSpPr>
        <p:spPr/>
        <p:txBody>
          <a:bodyPr/>
          <a:lstStyle/>
          <a:p>
            <a:r>
              <a:rPr lang="en-US" dirty="0"/>
              <a:t>16:14</a:t>
            </a:r>
          </a:p>
        </p:txBody>
      </p:sp>
      <p:sp>
        <p:nvSpPr>
          <p:cNvPr id="4" name="Title 3"/>
          <p:cNvSpPr>
            <a:spLocks noGrp="1"/>
          </p:cNvSpPr>
          <p:nvPr>
            <p:ph type="title"/>
          </p:nvPr>
        </p:nvSpPr>
        <p:spPr/>
        <p:txBody>
          <a:bodyPr/>
          <a:lstStyle/>
          <a:p>
            <a:r>
              <a:rPr lang="en-US" dirty="0"/>
              <a:t>The king and all the people with him arrived weary, and they refreshed themselves there</a:t>
            </a:r>
          </a:p>
        </p:txBody>
      </p:sp>
    </p:spTree>
    <p:extLst>
      <p:ext uri="{BB962C8B-B14F-4D97-AF65-F5344CB8AC3E}">
        <p14:creationId xmlns:p14="http://schemas.microsoft.com/office/powerpoint/2010/main" val="835249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2BDE019-83F2-474E-AAFC-8A0FFC1855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The Mount of Olives and the Judean wilderness (aerial view from the northwest)</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a:t>When David was a little past the top of the ascent, </a:t>
            </a:r>
            <a:r>
              <a:rPr lang="en-US" dirty="0" err="1"/>
              <a:t>Ziba</a:t>
            </a:r>
            <a:r>
              <a:rPr lang="en-US" dirty="0"/>
              <a:t> the servant of Mephibosheth met him</a:t>
            </a:r>
          </a:p>
        </p:txBody>
      </p:sp>
      <p:sp>
        <p:nvSpPr>
          <p:cNvPr id="21" name="Text Box 5"/>
          <p:cNvSpPr txBox="1">
            <a:spLocks noChangeArrowheads="1"/>
          </p:cNvSpPr>
          <p:nvPr/>
        </p:nvSpPr>
        <p:spPr bwMode="auto">
          <a:xfrm>
            <a:off x="1458119" y="5305779"/>
            <a:ext cx="1578277"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Hebrew Univ.</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Mt. Scopus</a:t>
            </a:r>
          </a:p>
        </p:txBody>
      </p:sp>
      <p:sp>
        <p:nvSpPr>
          <p:cNvPr id="22" name="Text Box 7"/>
          <p:cNvSpPr txBox="1">
            <a:spLocks noChangeArrowheads="1"/>
          </p:cNvSpPr>
          <p:nvPr/>
        </p:nvSpPr>
        <p:spPr bwMode="auto">
          <a:xfrm>
            <a:off x="183356" y="1343379"/>
            <a:ext cx="178065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Maale</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Adumim</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3" name="Line 8"/>
          <p:cNvSpPr>
            <a:spLocks noChangeShapeType="1"/>
          </p:cNvSpPr>
          <p:nvPr/>
        </p:nvSpPr>
        <p:spPr bwMode="auto">
          <a:xfrm>
            <a:off x="1250156" y="1724379"/>
            <a:ext cx="207963"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4" name="Text Box 9"/>
          <p:cNvSpPr txBox="1">
            <a:spLocks noChangeArrowheads="1"/>
          </p:cNvSpPr>
          <p:nvPr/>
        </p:nvSpPr>
        <p:spPr bwMode="auto">
          <a:xfrm>
            <a:off x="716756" y="886179"/>
            <a:ext cx="115398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Dead Sea</a:t>
            </a:r>
          </a:p>
        </p:txBody>
      </p:sp>
      <p:sp>
        <p:nvSpPr>
          <p:cNvPr id="25" name="Line 10"/>
          <p:cNvSpPr>
            <a:spLocks noChangeShapeType="1"/>
          </p:cNvSpPr>
          <p:nvPr/>
        </p:nvSpPr>
        <p:spPr bwMode="auto">
          <a:xfrm flipV="1">
            <a:off x="1707357" y="733779"/>
            <a:ext cx="360362" cy="2286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6" name="Text Box 11"/>
          <p:cNvSpPr txBox="1">
            <a:spLocks noChangeArrowheads="1"/>
          </p:cNvSpPr>
          <p:nvPr/>
        </p:nvSpPr>
        <p:spPr bwMode="auto">
          <a:xfrm>
            <a:off x="3433762" y="965524"/>
            <a:ext cx="21398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Judean wilderness</a:t>
            </a:r>
          </a:p>
        </p:txBody>
      </p:sp>
      <p:sp>
        <p:nvSpPr>
          <p:cNvPr id="27" name="Text Box 13"/>
          <p:cNvSpPr txBox="1">
            <a:spLocks noChangeArrowheads="1"/>
          </p:cNvSpPr>
          <p:nvPr/>
        </p:nvSpPr>
        <p:spPr bwMode="auto">
          <a:xfrm>
            <a:off x="7431544" y="2714979"/>
            <a:ext cx="1434379"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Russian Tower</a:t>
            </a:r>
          </a:p>
        </p:txBody>
      </p:sp>
      <p:sp>
        <p:nvSpPr>
          <p:cNvPr id="28" name="Oval 27"/>
          <p:cNvSpPr/>
          <p:nvPr/>
        </p:nvSpPr>
        <p:spPr>
          <a:xfrm>
            <a:off x="5421191" y="3883613"/>
            <a:ext cx="304800" cy="457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dirty="0">
              <a:solidFill>
                <a:sysClr val="windowText" lastClr="000000"/>
              </a:solidFill>
              <a:latin typeface="Calibri" pitchFamily="34" charset="0"/>
            </a:endParaRPr>
          </a:p>
        </p:txBody>
      </p:sp>
      <p:sp>
        <p:nvSpPr>
          <p:cNvPr id="30" name="Text Box 14"/>
          <p:cNvSpPr txBox="1">
            <a:spLocks noChangeArrowheads="1"/>
          </p:cNvSpPr>
          <p:nvPr/>
        </p:nvSpPr>
        <p:spPr bwMode="auto">
          <a:xfrm>
            <a:off x="4781166" y="2829681"/>
            <a:ext cx="1584850" cy="1015663"/>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Augusta </a:t>
            </a:r>
            <a:b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Victoria (Nob?)</a:t>
            </a:r>
          </a:p>
        </p:txBody>
      </p:sp>
      <p:sp>
        <p:nvSpPr>
          <p:cNvPr id="31" name="Text Box 7"/>
          <p:cNvSpPr txBox="1">
            <a:spLocks noChangeArrowheads="1"/>
          </p:cNvSpPr>
          <p:nvPr/>
        </p:nvSpPr>
        <p:spPr bwMode="auto">
          <a:xfrm>
            <a:off x="733294" y="3489679"/>
            <a:ext cx="107112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Bahurim</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32" name="Line 8"/>
          <p:cNvSpPr>
            <a:spLocks noChangeShapeType="1"/>
          </p:cNvSpPr>
          <p:nvPr/>
        </p:nvSpPr>
        <p:spPr bwMode="auto">
          <a:xfrm>
            <a:off x="1445329" y="3870679"/>
            <a:ext cx="207963"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3" name="Oval 32"/>
          <p:cNvSpPr/>
          <p:nvPr/>
        </p:nvSpPr>
        <p:spPr>
          <a:xfrm>
            <a:off x="3603685" y="4807204"/>
            <a:ext cx="304800" cy="457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4" name="Oval 33"/>
          <p:cNvSpPr/>
          <p:nvPr/>
        </p:nvSpPr>
        <p:spPr>
          <a:xfrm rot="448928">
            <a:off x="3087143" y="4641563"/>
            <a:ext cx="2755030" cy="1698418"/>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5" name="Freeform 4"/>
          <p:cNvSpPr/>
          <p:nvPr/>
        </p:nvSpPr>
        <p:spPr>
          <a:xfrm>
            <a:off x="5827589" y="4005714"/>
            <a:ext cx="3316411" cy="543693"/>
          </a:xfrm>
          <a:custGeom>
            <a:avLst/>
            <a:gdLst>
              <a:gd name="connsiteX0" fmla="*/ 2295331 w 2295331"/>
              <a:gd name="connsiteY0" fmla="*/ 0 h 541175"/>
              <a:gd name="connsiteX1" fmla="*/ 1492898 w 2295331"/>
              <a:gd name="connsiteY1" fmla="*/ 541175 h 541175"/>
              <a:gd name="connsiteX2" fmla="*/ 0 w 2295331"/>
              <a:gd name="connsiteY2" fmla="*/ 261257 h 541175"/>
              <a:gd name="connsiteX0" fmla="*/ 2295331 w 2295331"/>
              <a:gd name="connsiteY0" fmla="*/ 0 h 546598"/>
              <a:gd name="connsiteX1" fmla="*/ 1492898 w 2295331"/>
              <a:gd name="connsiteY1" fmla="*/ 541175 h 546598"/>
              <a:gd name="connsiteX2" fmla="*/ 0 w 2295331"/>
              <a:gd name="connsiteY2" fmla="*/ 261257 h 546598"/>
              <a:gd name="connsiteX0" fmla="*/ 2295331 w 2295331"/>
              <a:gd name="connsiteY0" fmla="*/ 0 h 546598"/>
              <a:gd name="connsiteX1" fmla="*/ 1492898 w 2295331"/>
              <a:gd name="connsiteY1" fmla="*/ 541175 h 546598"/>
              <a:gd name="connsiteX2" fmla="*/ 0 w 2295331"/>
              <a:gd name="connsiteY2" fmla="*/ 261257 h 546598"/>
              <a:gd name="connsiteX0" fmla="*/ 3316411 w 3316411"/>
              <a:gd name="connsiteY0" fmla="*/ 0 h 543993"/>
              <a:gd name="connsiteX1" fmla="*/ 2513978 w 3316411"/>
              <a:gd name="connsiteY1" fmla="*/ 541175 h 543993"/>
              <a:gd name="connsiteX2" fmla="*/ 0 w 3316411"/>
              <a:gd name="connsiteY2" fmla="*/ 17417 h 543993"/>
              <a:gd name="connsiteX0" fmla="*/ 3316411 w 3316411"/>
              <a:gd name="connsiteY0" fmla="*/ 0 h 543693"/>
              <a:gd name="connsiteX1" fmla="*/ 2513978 w 3316411"/>
              <a:gd name="connsiteY1" fmla="*/ 541175 h 543693"/>
              <a:gd name="connsiteX2" fmla="*/ 0 w 3316411"/>
              <a:gd name="connsiteY2" fmla="*/ 17417 h 543693"/>
            </a:gdLst>
            <a:ahLst/>
            <a:cxnLst>
              <a:cxn ang="0">
                <a:pos x="connsiteX0" y="connsiteY0"/>
              </a:cxn>
              <a:cxn ang="0">
                <a:pos x="connsiteX1" y="connsiteY1"/>
              </a:cxn>
              <a:cxn ang="0">
                <a:pos x="connsiteX2" y="connsiteY2"/>
              </a:cxn>
            </a:cxnLst>
            <a:rect l="l" t="t" r="r" b="b"/>
            <a:pathLst>
              <a:path w="3316411" h="543693">
                <a:moveTo>
                  <a:pt x="3316411" y="0"/>
                </a:moveTo>
                <a:cubicBezTo>
                  <a:pt x="3191808" y="509004"/>
                  <a:pt x="2896533" y="497632"/>
                  <a:pt x="2513978" y="541175"/>
                </a:cubicBezTo>
                <a:cubicBezTo>
                  <a:pt x="2131423" y="584718"/>
                  <a:pt x="619553" y="49763"/>
                  <a:pt x="0" y="17417"/>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35" name="Oval 34"/>
          <p:cNvSpPr/>
          <p:nvPr/>
        </p:nvSpPr>
        <p:spPr>
          <a:xfrm>
            <a:off x="7972524" y="3397841"/>
            <a:ext cx="304800" cy="457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dirty="0">
              <a:solidFill>
                <a:sysClr val="windowText" lastClr="000000"/>
              </a:solidFill>
              <a:latin typeface="Calibri" pitchFamily="34" charset="0"/>
            </a:endParaRPr>
          </a:p>
        </p:txBody>
      </p:sp>
      <p:sp>
        <p:nvSpPr>
          <p:cNvPr id="6" name="Freeform 5"/>
          <p:cNvSpPr/>
          <p:nvPr/>
        </p:nvSpPr>
        <p:spPr>
          <a:xfrm>
            <a:off x="5935980" y="4193259"/>
            <a:ext cx="3208020" cy="2385060"/>
          </a:xfrm>
          <a:custGeom>
            <a:avLst/>
            <a:gdLst>
              <a:gd name="connsiteX0" fmla="*/ 3101340 w 3101340"/>
              <a:gd name="connsiteY0" fmla="*/ 2446020 h 2446020"/>
              <a:gd name="connsiteX1" fmla="*/ 1584960 w 3101340"/>
              <a:gd name="connsiteY1" fmla="*/ 815340 h 2446020"/>
              <a:gd name="connsiteX2" fmla="*/ 0 w 3101340"/>
              <a:gd name="connsiteY2" fmla="*/ 0 h 2446020"/>
              <a:gd name="connsiteX0" fmla="*/ 3208020 w 3208020"/>
              <a:gd name="connsiteY0" fmla="*/ 2385060 h 2385060"/>
              <a:gd name="connsiteX1" fmla="*/ 1584960 w 3208020"/>
              <a:gd name="connsiteY1" fmla="*/ 815340 h 2385060"/>
              <a:gd name="connsiteX2" fmla="*/ 0 w 3208020"/>
              <a:gd name="connsiteY2" fmla="*/ 0 h 2385060"/>
              <a:gd name="connsiteX0" fmla="*/ 3208020 w 3208020"/>
              <a:gd name="connsiteY0" fmla="*/ 2385060 h 2385060"/>
              <a:gd name="connsiteX1" fmla="*/ 1584960 w 3208020"/>
              <a:gd name="connsiteY1" fmla="*/ 815340 h 2385060"/>
              <a:gd name="connsiteX2" fmla="*/ 0 w 3208020"/>
              <a:gd name="connsiteY2" fmla="*/ 0 h 2385060"/>
            </a:gdLst>
            <a:ahLst/>
            <a:cxnLst>
              <a:cxn ang="0">
                <a:pos x="connsiteX0" y="connsiteY0"/>
              </a:cxn>
              <a:cxn ang="0">
                <a:pos x="connsiteX1" y="connsiteY1"/>
              </a:cxn>
              <a:cxn ang="0">
                <a:pos x="connsiteX2" y="connsiteY2"/>
              </a:cxn>
            </a:cxnLst>
            <a:rect l="l" t="t" r="r" b="b"/>
            <a:pathLst>
              <a:path w="3208020" h="2385060">
                <a:moveTo>
                  <a:pt x="3208020" y="2385060"/>
                </a:moveTo>
                <a:cubicBezTo>
                  <a:pt x="2667000" y="1861820"/>
                  <a:pt x="2119630" y="1212850"/>
                  <a:pt x="1584960" y="815340"/>
                </a:cubicBezTo>
                <a:cubicBezTo>
                  <a:pt x="1050290" y="417830"/>
                  <a:pt x="528320" y="271780"/>
                  <a:pt x="0"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29" name="Text Box 6"/>
          <p:cNvSpPr txBox="1">
            <a:spLocks noChangeArrowheads="1"/>
          </p:cNvSpPr>
          <p:nvPr/>
        </p:nvSpPr>
        <p:spPr bwMode="auto">
          <a:xfrm rot="843805">
            <a:off x="7160949" y="3993204"/>
            <a:ext cx="7745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David</a:t>
            </a:r>
          </a:p>
        </p:txBody>
      </p:sp>
      <p:sp>
        <p:nvSpPr>
          <p:cNvPr id="36" name="Text Box 6"/>
          <p:cNvSpPr txBox="1">
            <a:spLocks noChangeArrowheads="1"/>
          </p:cNvSpPr>
          <p:nvPr/>
        </p:nvSpPr>
        <p:spPr bwMode="auto">
          <a:xfrm rot="2553096">
            <a:off x="7837589" y="5020946"/>
            <a:ext cx="62228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EFF00"/>
                </a:solidFill>
                <a:effectLst>
                  <a:glow rad="76200">
                    <a:srgbClr val="000000">
                      <a:alpha val="60000"/>
                    </a:srgbClr>
                  </a:glow>
                </a:effectLst>
                <a:uLnTx/>
                <a:uFillTx/>
                <a:latin typeface="Calibri" pitchFamily="34" charset="0"/>
                <a:cs typeface="Calibri" pitchFamily="34" charset="0"/>
              </a:rPr>
              <a:t>Ziba</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29555860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25639"/>
            <a:ext cx="9144000" cy="640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9" descr="A picture containing text, map&#10;&#10;Description automatically generated">
            <a:extLst>
              <a:ext uri="{FF2B5EF4-FFF2-40B4-BE49-F238E27FC236}">
                <a16:creationId xmlns:a16="http://schemas.microsoft.com/office/drawing/2014/main" id="{662AA0C5-9F9D-4B0A-84ED-BAF9CEA2C7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4028"/>
            <a:ext cx="9144000" cy="6409944"/>
          </a:xfrm>
          <a:prstGeom prst="rect">
            <a:avLst/>
          </a:prstGeom>
        </p:spPr>
      </p:pic>
      <p:sp>
        <p:nvSpPr>
          <p:cNvPr id="2" name="Text Placeholder 1"/>
          <p:cNvSpPr>
            <a:spLocks noGrp="1"/>
          </p:cNvSpPr>
          <p:nvPr>
            <p:ph type="body" sz="quarter" idx="10"/>
          </p:nvPr>
        </p:nvSpPr>
        <p:spPr/>
        <p:txBody>
          <a:bodyPr/>
          <a:lstStyle/>
          <a:p>
            <a:r>
              <a:rPr lang="en-US" dirty="0"/>
              <a:t>Map of Hebron, Jerusalem, and Jericho</a:t>
            </a:r>
          </a:p>
        </p:txBody>
      </p:sp>
      <p:sp>
        <p:nvSpPr>
          <p:cNvPr id="3" name="Text Placeholder 2"/>
          <p:cNvSpPr>
            <a:spLocks noGrp="1"/>
          </p:cNvSpPr>
          <p:nvPr>
            <p:ph type="body" sz="quarter" idx="12"/>
          </p:nvPr>
        </p:nvSpPr>
        <p:spPr/>
        <p:txBody>
          <a:bodyPr/>
          <a:lstStyle/>
          <a:p>
            <a:r>
              <a:rPr lang="en-US" dirty="0"/>
              <a:t>16:15</a:t>
            </a:r>
          </a:p>
        </p:txBody>
      </p:sp>
      <p:sp>
        <p:nvSpPr>
          <p:cNvPr id="4" name="Title 3"/>
          <p:cNvSpPr>
            <a:spLocks noGrp="1"/>
          </p:cNvSpPr>
          <p:nvPr>
            <p:ph type="title"/>
          </p:nvPr>
        </p:nvSpPr>
        <p:spPr/>
        <p:txBody>
          <a:bodyPr/>
          <a:lstStyle/>
          <a:p>
            <a:r>
              <a:rPr lang="en-US" dirty="0"/>
              <a:t>Absalom and all the people, the men of Israel, came to Jerusalem</a:t>
            </a:r>
          </a:p>
        </p:txBody>
      </p:sp>
    </p:spTree>
    <p:extLst>
      <p:ext uri="{BB962C8B-B14F-4D97-AF65-F5344CB8AC3E}">
        <p14:creationId xmlns:p14="http://schemas.microsoft.com/office/powerpoint/2010/main" val="15370582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rock&#10;&#10;Description automatically generated">
            <a:extLst>
              <a:ext uri="{FF2B5EF4-FFF2-40B4-BE49-F238E27FC236}">
                <a16:creationId xmlns:a16="http://schemas.microsoft.com/office/drawing/2014/main" id="{85BF6888-070E-4365-8A0D-453A54EDAC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Hebron (Tell Rumeida) and the Machpelah (aerial view from the south)</a:t>
            </a:r>
          </a:p>
        </p:txBody>
      </p:sp>
      <p:sp>
        <p:nvSpPr>
          <p:cNvPr id="3" name="Text Placeholder 2"/>
          <p:cNvSpPr>
            <a:spLocks noGrp="1"/>
          </p:cNvSpPr>
          <p:nvPr>
            <p:ph type="body" sz="quarter" idx="12"/>
          </p:nvPr>
        </p:nvSpPr>
        <p:spPr/>
        <p:txBody>
          <a:bodyPr/>
          <a:lstStyle/>
          <a:p>
            <a:r>
              <a:rPr lang="en-US" dirty="0"/>
              <a:t>16:15</a:t>
            </a:r>
          </a:p>
        </p:txBody>
      </p:sp>
      <p:sp>
        <p:nvSpPr>
          <p:cNvPr id="4" name="Title 3"/>
          <p:cNvSpPr>
            <a:spLocks noGrp="1"/>
          </p:cNvSpPr>
          <p:nvPr>
            <p:ph type="title"/>
          </p:nvPr>
        </p:nvSpPr>
        <p:spPr/>
        <p:txBody>
          <a:bodyPr/>
          <a:lstStyle/>
          <a:p>
            <a:r>
              <a:rPr lang="en-US" dirty="0"/>
              <a:t>Absalom and all the people, the men of Israel, came to Jerusalem</a:t>
            </a:r>
          </a:p>
        </p:txBody>
      </p:sp>
    </p:spTree>
    <p:extLst>
      <p:ext uri="{BB962C8B-B14F-4D97-AF65-F5344CB8AC3E}">
        <p14:creationId xmlns:p14="http://schemas.microsoft.com/office/powerpoint/2010/main" val="12311919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rock&#10;&#10;Description automatically generated">
            <a:extLst>
              <a:ext uri="{FF2B5EF4-FFF2-40B4-BE49-F238E27FC236}">
                <a16:creationId xmlns:a16="http://schemas.microsoft.com/office/drawing/2014/main" id="{0255168A-48D8-494B-8B01-0F6DE0A806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Hebron (Tell Rumeida) and the Machpelah (aerial view from the south)</a:t>
            </a:r>
          </a:p>
        </p:txBody>
      </p:sp>
      <p:sp>
        <p:nvSpPr>
          <p:cNvPr id="3" name="Text Placeholder 2"/>
          <p:cNvSpPr>
            <a:spLocks noGrp="1"/>
          </p:cNvSpPr>
          <p:nvPr>
            <p:ph type="body" sz="quarter" idx="12"/>
          </p:nvPr>
        </p:nvSpPr>
        <p:spPr/>
        <p:txBody>
          <a:bodyPr/>
          <a:lstStyle/>
          <a:p>
            <a:r>
              <a:rPr lang="en-US" dirty="0"/>
              <a:t>16:15</a:t>
            </a:r>
          </a:p>
        </p:txBody>
      </p:sp>
      <p:sp>
        <p:nvSpPr>
          <p:cNvPr id="4" name="Title 3"/>
          <p:cNvSpPr>
            <a:spLocks noGrp="1"/>
          </p:cNvSpPr>
          <p:nvPr>
            <p:ph type="title"/>
          </p:nvPr>
        </p:nvSpPr>
        <p:spPr/>
        <p:txBody>
          <a:bodyPr/>
          <a:lstStyle/>
          <a:p>
            <a:r>
              <a:rPr lang="en-US" dirty="0"/>
              <a:t>Absalom and all the people, the men of Israel, came to Jerusalem</a:t>
            </a:r>
          </a:p>
        </p:txBody>
      </p:sp>
      <p:sp>
        <p:nvSpPr>
          <p:cNvPr id="7" name="Line 11"/>
          <p:cNvSpPr>
            <a:spLocks noChangeShapeType="1"/>
          </p:cNvSpPr>
          <p:nvPr/>
        </p:nvSpPr>
        <p:spPr bwMode="auto">
          <a:xfrm>
            <a:off x="8286750" y="2262592"/>
            <a:ext cx="155776" cy="42076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8" name="Text Box 12"/>
          <p:cNvSpPr txBox="1">
            <a:spLocks noChangeArrowheads="1"/>
          </p:cNvSpPr>
          <p:nvPr/>
        </p:nvSpPr>
        <p:spPr bwMode="auto">
          <a:xfrm>
            <a:off x="7124700" y="1616261"/>
            <a:ext cx="1786566" cy="646331"/>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Tomb of the Patriarchs</a:t>
            </a:r>
          </a:p>
        </p:txBody>
      </p:sp>
      <p:sp>
        <p:nvSpPr>
          <p:cNvPr id="9" name="Text Box 32"/>
          <p:cNvSpPr txBox="1">
            <a:spLocks noChangeArrowheads="1"/>
          </p:cNvSpPr>
          <p:nvPr/>
        </p:nvSpPr>
        <p:spPr bwMode="auto">
          <a:xfrm>
            <a:off x="1977390" y="3489801"/>
            <a:ext cx="2035486"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Tell Rumeida</a:t>
            </a:r>
          </a:p>
        </p:txBody>
      </p:sp>
      <p:sp>
        <p:nvSpPr>
          <p:cNvPr id="10" name="Freeform 9"/>
          <p:cNvSpPr/>
          <p:nvPr/>
        </p:nvSpPr>
        <p:spPr>
          <a:xfrm>
            <a:off x="-4986" y="2996886"/>
            <a:ext cx="5742034" cy="1598576"/>
          </a:xfrm>
          <a:custGeom>
            <a:avLst/>
            <a:gdLst>
              <a:gd name="connsiteX0" fmla="*/ 0 w 7895771"/>
              <a:gd name="connsiteY0" fmla="*/ 478972 h 3512457"/>
              <a:gd name="connsiteX1" fmla="*/ 2714171 w 7895771"/>
              <a:gd name="connsiteY1" fmla="*/ 0 h 3512457"/>
              <a:gd name="connsiteX2" fmla="*/ 7895771 w 7895771"/>
              <a:gd name="connsiteY2" fmla="*/ 1465943 h 3512457"/>
              <a:gd name="connsiteX3" fmla="*/ 3439885 w 7895771"/>
              <a:gd name="connsiteY3" fmla="*/ 3512457 h 3512457"/>
              <a:gd name="connsiteX4" fmla="*/ 0 w 7895771"/>
              <a:gd name="connsiteY4" fmla="*/ 2554514 h 3512457"/>
              <a:gd name="connsiteX0" fmla="*/ 0 w 7899046"/>
              <a:gd name="connsiteY0" fmla="*/ 478972 h 3512457"/>
              <a:gd name="connsiteX1" fmla="*/ 2714171 w 7899046"/>
              <a:gd name="connsiteY1" fmla="*/ 0 h 3512457"/>
              <a:gd name="connsiteX2" fmla="*/ 7895771 w 7899046"/>
              <a:gd name="connsiteY2" fmla="*/ 1465943 h 3512457"/>
              <a:gd name="connsiteX3" fmla="*/ 3439885 w 7899046"/>
              <a:gd name="connsiteY3" fmla="*/ 3512457 h 3512457"/>
              <a:gd name="connsiteX4" fmla="*/ 0 w 7899046"/>
              <a:gd name="connsiteY4" fmla="*/ 2554514 h 3512457"/>
              <a:gd name="connsiteX0" fmla="*/ 0 w 7899046"/>
              <a:gd name="connsiteY0" fmla="*/ 512614 h 3546099"/>
              <a:gd name="connsiteX1" fmla="*/ 2714171 w 7899046"/>
              <a:gd name="connsiteY1" fmla="*/ 33642 h 3546099"/>
              <a:gd name="connsiteX2" fmla="*/ 7895771 w 7899046"/>
              <a:gd name="connsiteY2" fmla="*/ 1499585 h 3546099"/>
              <a:gd name="connsiteX3" fmla="*/ 3439885 w 7899046"/>
              <a:gd name="connsiteY3" fmla="*/ 3546099 h 3546099"/>
              <a:gd name="connsiteX4" fmla="*/ 0 w 7899046"/>
              <a:gd name="connsiteY4" fmla="*/ 2588156 h 3546099"/>
              <a:gd name="connsiteX0" fmla="*/ 0 w 7899046"/>
              <a:gd name="connsiteY0" fmla="*/ 479488 h 3512973"/>
              <a:gd name="connsiteX1" fmla="*/ 2714171 w 7899046"/>
              <a:gd name="connsiteY1" fmla="*/ 516 h 3512973"/>
              <a:gd name="connsiteX2" fmla="*/ 7895771 w 7899046"/>
              <a:gd name="connsiteY2" fmla="*/ 1466459 h 3512973"/>
              <a:gd name="connsiteX3" fmla="*/ 3439885 w 7899046"/>
              <a:gd name="connsiteY3" fmla="*/ 3512973 h 3512973"/>
              <a:gd name="connsiteX4" fmla="*/ 0 w 7899046"/>
              <a:gd name="connsiteY4" fmla="*/ 2555030 h 3512973"/>
              <a:gd name="connsiteX0" fmla="*/ 0 w 7904639"/>
              <a:gd name="connsiteY0" fmla="*/ 392445 h 3425930"/>
              <a:gd name="connsiteX1" fmla="*/ 2220685 w 7904639"/>
              <a:gd name="connsiteY1" fmla="*/ 559 h 3425930"/>
              <a:gd name="connsiteX2" fmla="*/ 7895771 w 7904639"/>
              <a:gd name="connsiteY2" fmla="*/ 1379416 h 3425930"/>
              <a:gd name="connsiteX3" fmla="*/ 3439885 w 7904639"/>
              <a:gd name="connsiteY3" fmla="*/ 3425930 h 3425930"/>
              <a:gd name="connsiteX4" fmla="*/ 0 w 7904639"/>
              <a:gd name="connsiteY4" fmla="*/ 2467987 h 3425930"/>
              <a:gd name="connsiteX0" fmla="*/ 0 w 7904549"/>
              <a:gd name="connsiteY0" fmla="*/ 392445 h 3471525"/>
              <a:gd name="connsiteX1" fmla="*/ 2220685 w 7904549"/>
              <a:gd name="connsiteY1" fmla="*/ 559 h 3471525"/>
              <a:gd name="connsiteX2" fmla="*/ 7895771 w 7904549"/>
              <a:gd name="connsiteY2" fmla="*/ 1379416 h 3471525"/>
              <a:gd name="connsiteX3" fmla="*/ 3439885 w 7904549"/>
              <a:gd name="connsiteY3" fmla="*/ 3425930 h 3471525"/>
              <a:gd name="connsiteX4" fmla="*/ 0 w 7904549"/>
              <a:gd name="connsiteY4" fmla="*/ 2467987 h 3471525"/>
              <a:gd name="connsiteX0" fmla="*/ 0 w 7904662"/>
              <a:gd name="connsiteY0" fmla="*/ 392445 h 3429765"/>
              <a:gd name="connsiteX1" fmla="*/ 2220685 w 7904662"/>
              <a:gd name="connsiteY1" fmla="*/ 559 h 3429765"/>
              <a:gd name="connsiteX2" fmla="*/ 7895771 w 7904662"/>
              <a:gd name="connsiteY2" fmla="*/ 1379416 h 3429765"/>
              <a:gd name="connsiteX3" fmla="*/ 3439885 w 7904662"/>
              <a:gd name="connsiteY3" fmla="*/ 3425930 h 3429765"/>
              <a:gd name="connsiteX4" fmla="*/ 0 w 7904662"/>
              <a:gd name="connsiteY4" fmla="*/ 2467987 h 3429765"/>
              <a:gd name="connsiteX0" fmla="*/ 0 w 7904662"/>
              <a:gd name="connsiteY0" fmla="*/ 392445 h 3429765"/>
              <a:gd name="connsiteX1" fmla="*/ 2220685 w 7904662"/>
              <a:gd name="connsiteY1" fmla="*/ 559 h 3429765"/>
              <a:gd name="connsiteX2" fmla="*/ 7895771 w 7904662"/>
              <a:gd name="connsiteY2" fmla="*/ 1379416 h 3429765"/>
              <a:gd name="connsiteX3" fmla="*/ 3439885 w 7904662"/>
              <a:gd name="connsiteY3" fmla="*/ 3425930 h 3429765"/>
              <a:gd name="connsiteX4" fmla="*/ 0 w 7904662"/>
              <a:gd name="connsiteY4" fmla="*/ 2467987 h 3429765"/>
              <a:gd name="connsiteX0" fmla="*/ 29028 w 7904662"/>
              <a:gd name="connsiteY0" fmla="*/ 534392 h 3455598"/>
              <a:gd name="connsiteX1" fmla="*/ 2220685 w 7904662"/>
              <a:gd name="connsiteY1" fmla="*/ 26392 h 3455598"/>
              <a:gd name="connsiteX2" fmla="*/ 7895771 w 7904662"/>
              <a:gd name="connsiteY2" fmla="*/ 1405249 h 3455598"/>
              <a:gd name="connsiteX3" fmla="*/ 3439885 w 7904662"/>
              <a:gd name="connsiteY3" fmla="*/ 3451763 h 3455598"/>
              <a:gd name="connsiteX4" fmla="*/ 0 w 7904662"/>
              <a:gd name="connsiteY4" fmla="*/ 2493820 h 3455598"/>
              <a:gd name="connsiteX0" fmla="*/ 29028 w 7904662"/>
              <a:gd name="connsiteY0" fmla="*/ 554320 h 3475526"/>
              <a:gd name="connsiteX1" fmla="*/ 2220685 w 7904662"/>
              <a:gd name="connsiteY1" fmla="*/ 46320 h 3475526"/>
              <a:gd name="connsiteX2" fmla="*/ 7895771 w 7904662"/>
              <a:gd name="connsiteY2" fmla="*/ 1425177 h 3475526"/>
              <a:gd name="connsiteX3" fmla="*/ 3439885 w 7904662"/>
              <a:gd name="connsiteY3" fmla="*/ 3471691 h 3475526"/>
              <a:gd name="connsiteX4" fmla="*/ 0 w 7904662"/>
              <a:gd name="connsiteY4" fmla="*/ 2513748 h 3475526"/>
              <a:gd name="connsiteX0" fmla="*/ 29028 w 7896122"/>
              <a:gd name="connsiteY0" fmla="*/ 422595 h 3343740"/>
              <a:gd name="connsiteX1" fmla="*/ 3207656 w 7896122"/>
              <a:gd name="connsiteY1" fmla="*/ 74252 h 3343740"/>
              <a:gd name="connsiteX2" fmla="*/ 7895771 w 7896122"/>
              <a:gd name="connsiteY2" fmla="*/ 1293452 h 3343740"/>
              <a:gd name="connsiteX3" fmla="*/ 3439885 w 7896122"/>
              <a:gd name="connsiteY3" fmla="*/ 3339966 h 3343740"/>
              <a:gd name="connsiteX4" fmla="*/ 0 w 7896122"/>
              <a:gd name="connsiteY4" fmla="*/ 2382023 h 3343740"/>
              <a:gd name="connsiteX0" fmla="*/ 29028 w 8055765"/>
              <a:gd name="connsiteY0" fmla="*/ 434414 h 3375996"/>
              <a:gd name="connsiteX1" fmla="*/ 3207656 w 8055765"/>
              <a:gd name="connsiteY1" fmla="*/ 86071 h 3375996"/>
              <a:gd name="connsiteX2" fmla="*/ 8055429 w 8055765"/>
              <a:gd name="connsiteY2" fmla="*/ 1464928 h 3375996"/>
              <a:gd name="connsiteX3" fmla="*/ 3439885 w 8055765"/>
              <a:gd name="connsiteY3" fmla="*/ 3351785 h 3375996"/>
              <a:gd name="connsiteX4" fmla="*/ 0 w 8055765"/>
              <a:gd name="connsiteY4" fmla="*/ 2393842 h 3375996"/>
              <a:gd name="connsiteX0" fmla="*/ 29028 w 8056092"/>
              <a:gd name="connsiteY0" fmla="*/ 526087 h 3467669"/>
              <a:gd name="connsiteX1" fmla="*/ 3112406 w 8056092"/>
              <a:gd name="connsiteY1" fmla="*/ 63444 h 3467669"/>
              <a:gd name="connsiteX2" fmla="*/ 8055429 w 8056092"/>
              <a:gd name="connsiteY2" fmla="*/ 1556601 h 3467669"/>
              <a:gd name="connsiteX3" fmla="*/ 3439885 w 8056092"/>
              <a:gd name="connsiteY3" fmla="*/ 3443458 h 3467669"/>
              <a:gd name="connsiteX4" fmla="*/ 0 w 8056092"/>
              <a:gd name="connsiteY4" fmla="*/ 2485515 h 3467669"/>
              <a:gd name="connsiteX0" fmla="*/ 29028 w 8056092"/>
              <a:gd name="connsiteY0" fmla="*/ 534140 h 3471014"/>
              <a:gd name="connsiteX1" fmla="*/ 3112406 w 8056092"/>
              <a:gd name="connsiteY1" fmla="*/ 71497 h 3471014"/>
              <a:gd name="connsiteX2" fmla="*/ 8055429 w 8056092"/>
              <a:gd name="connsiteY2" fmla="*/ 1678954 h 3471014"/>
              <a:gd name="connsiteX3" fmla="*/ 3439885 w 8056092"/>
              <a:gd name="connsiteY3" fmla="*/ 3451511 h 3471014"/>
              <a:gd name="connsiteX4" fmla="*/ 0 w 8056092"/>
              <a:gd name="connsiteY4" fmla="*/ 2493568 h 3471014"/>
              <a:gd name="connsiteX0" fmla="*/ 29028 w 5751920"/>
              <a:gd name="connsiteY0" fmla="*/ 501056 h 3459344"/>
              <a:gd name="connsiteX1" fmla="*/ 3112406 w 5751920"/>
              <a:gd name="connsiteY1" fmla="*/ 38413 h 3459344"/>
              <a:gd name="connsiteX2" fmla="*/ 5750379 w 5751920"/>
              <a:gd name="connsiteY2" fmla="*/ 1169620 h 3459344"/>
              <a:gd name="connsiteX3" fmla="*/ 3439885 w 5751920"/>
              <a:gd name="connsiteY3" fmla="*/ 3418427 h 3459344"/>
              <a:gd name="connsiteX4" fmla="*/ 0 w 5751920"/>
              <a:gd name="connsiteY4" fmla="*/ 2460484 h 3459344"/>
              <a:gd name="connsiteX0" fmla="*/ 29028 w 5751561"/>
              <a:gd name="connsiteY0" fmla="*/ 501056 h 2582456"/>
              <a:gd name="connsiteX1" fmla="*/ 3112406 w 5751561"/>
              <a:gd name="connsiteY1" fmla="*/ 38413 h 2582456"/>
              <a:gd name="connsiteX2" fmla="*/ 5750379 w 5751561"/>
              <a:gd name="connsiteY2" fmla="*/ 1169620 h 2582456"/>
              <a:gd name="connsiteX3" fmla="*/ 3401785 w 5751561"/>
              <a:gd name="connsiteY3" fmla="*/ 1589627 h 2582456"/>
              <a:gd name="connsiteX4" fmla="*/ 0 w 5751561"/>
              <a:gd name="connsiteY4" fmla="*/ 2460484 h 2582456"/>
              <a:gd name="connsiteX0" fmla="*/ 143328 w 5865876"/>
              <a:gd name="connsiteY0" fmla="*/ 501056 h 1598987"/>
              <a:gd name="connsiteX1" fmla="*/ 3226706 w 5865876"/>
              <a:gd name="connsiteY1" fmla="*/ 38413 h 1598987"/>
              <a:gd name="connsiteX2" fmla="*/ 5864679 w 5865876"/>
              <a:gd name="connsiteY2" fmla="*/ 1169620 h 1598987"/>
              <a:gd name="connsiteX3" fmla="*/ 3516085 w 5865876"/>
              <a:gd name="connsiteY3" fmla="*/ 1589627 h 1598987"/>
              <a:gd name="connsiteX4" fmla="*/ 0 w 5865876"/>
              <a:gd name="connsiteY4" fmla="*/ 822184 h 1598987"/>
              <a:gd name="connsiteX0" fmla="*/ 19503 w 5742034"/>
              <a:gd name="connsiteY0" fmla="*/ 501056 h 1598576"/>
              <a:gd name="connsiteX1" fmla="*/ 3102881 w 5742034"/>
              <a:gd name="connsiteY1" fmla="*/ 38413 h 1598576"/>
              <a:gd name="connsiteX2" fmla="*/ 5740854 w 5742034"/>
              <a:gd name="connsiteY2" fmla="*/ 1169620 h 1598576"/>
              <a:gd name="connsiteX3" fmla="*/ 3392260 w 5742034"/>
              <a:gd name="connsiteY3" fmla="*/ 1589627 h 1598576"/>
              <a:gd name="connsiteX4" fmla="*/ 0 w 5742034"/>
              <a:gd name="connsiteY4" fmla="*/ 831709 h 1598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34" h="1598576">
                <a:moveTo>
                  <a:pt x="19503" y="501056"/>
                </a:moveTo>
                <a:cubicBezTo>
                  <a:pt x="691998" y="51114"/>
                  <a:pt x="2149323" y="-73014"/>
                  <a:pt x="3102881" y="38413"/>
                </a:cubicBezTo>
                <a:cubicBezTo>
                  <a:pt x="4056439" y="149840"/>
                  <a:pt x="5692624" y="911084"/>
                  <a:pt x="5740854" y="1169620"/>
                </a:cubicBezTo>
                <a:cubicBezTo>
                  <a:pt x="5789084" y="1428156"/>
                  <a:pt x="4349069" y="1645945"/>
                  <a:pt x="3392260" y="1589627"/>
                </a:cubicBezTo>
                <a:cubicBezTo>
                  <a:pt x="2435451" y="1533309"/>
                  <a:pt x="798285" y="1325195"/>
                  <a:pt x="0" y="831709"/>
                </a:cubicBezTo>
              </a:path>
            </a:pathLst>
          </a:custGeom>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1" name="Line 11"/>
          <p:cNvSpPr>
            <a:spLocks noChangeShapeType="1"/>
          </p:cNvSpPr>
          <p:nvPr/>
        </p:nvSpPr>
        <p:spPr bwMode="auto">
          <a:xfrm>
            <a:off x="8534474" y="3444124"/>
            <a:ext cx="469826" cy="35205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2" name="Text Box 12"/>
          <p:cNvSpPr txBox="1">
            <a:spLocks noChangeArrowheads="1"/>
          </p:cNvSpPr>
          <p:nvPr/>
        </p:nvSpPr>
        <p:spPr bwMode="auto">
          <a:xfrm>
            <a:off x="6870700" y="3108873"/>
            <a:ext cx="1786566"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“Pool of David”</a:t>
            </a:r>
          </a:p>
        </p:txBody>
      </p:sp>
    </p:spTree>
    <p:extLst>
      <p:ext uri="{BB962C8B-B14F-4D97-AF65-F5344CB8AC3E}">
        <p14:creationId xmlns:p14="http://schemas.microsoft.com/office/powerpoint/2010/main" val="38635637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B1AD6EA2-24C7-47DB-82E1-0A14853D7887}"/>
              </a:ext>
            </a:extLst>
          </p:cNvPr>
          <p:cNvPicPr>
            <a:picLocks noChangeAspect="1"/>
          </p:cNvPicPr>
          <p:nvPr/>
        </p:nvPicPr>
        <p:blipFill rotWithShape="1">
          <a:blip r:embed="rId3">
            <a:extLst>
              <a:ext uri="{28A0092B-C50C-407E-A947-70E740481C1C}">
                <a14:useLocalDpi xmlns:a14="http://schemas.microsoft.com/office/drawing/2010/main" val="0"/>
              </a:ext>
            </a:extLst>
          </a:blip>
          <a:srcRect t="4051"/>
          <a:stretch/>
        </p:blipFill>
        <p:spPr>
          <a:xfrm>
            <a:off x="0" y="-1"/>
            <a:ext cx="9144000" cy="6580213"/>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en-US" dirty="0"/>
              <a:t>16:15</a:t>
            </a:r>
          </a:p>
        </p:txBody>
      </p:sp>
      <p:sp>
        <p:nvSpPr>
          <p:cNvPr id="4" name="Title 3"/>
          <p:cNvSpPr>
            <a:spLocks noGrp="1"/>
          </p:cNvSpPr>
          <p:nvPr>
            <p:ph type="title"/>
          </p:nvPr>
        </p:nvSpPr>
        <p:spPr/>
        <p:txBody>
          <a:bodyPr/>
          <a:lstStyle/>
          <a:p>
            <a:r>
              <a:rPr lang="en-US" dirty="0"/>
              <a:t>Absalom and all the people, the men of Israel, came to Jerusalem</a:t>
            </a:r>
          </a:p>
        </p:txBody>
      </p:sp>
    </p:spTree>
    <p:extLst>
      <p:ext uri="{BB962C8B-B14F-4D97-AF65-F5344CB8AC3E}">
        <p14:creationId xmlns:p14="http://schemas.microsoft.com/office/powerpoint/2010/main" val="354732499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F87D8C0B-C721-419B-9CBD-49968BD026DF}"/>
              </a:ext>
            </a:extLst>
          </p:cNvPr>
          <p:cNvPicPr>
            <a:picLocks noChangeAspect="1"/>
          </p:cNvPicPr>
          <p:nvPr/>
        </p:nvPicPr>
        <p:blipFill rotWithShape="1">
          <a:blip r:embed="rId3">
            <a:extLst>
              <a:ext uri="{28A0092B-C50C-407E-A947-70E740481C1C}">
                <a14:useLocalDpi xmlns:a14="http://schemas.microsoft.com/office/drawing/2010/main" val="0"/>
              </a:ext>
            </a:extLst>
          </a:blip>
          <a:srcRect t="4051"/>
          <a:stretch/>
        </p:blipFill>
        <p:spPr>
          <a:xfrm>
            <a:off x="0" y="-1"/>
            <a:ext cx="9144000" cy="6580213"/>
          </a:xfrm>
          <a:prstGeom prst="rect">
            <a:avLst/>
          </a:prstGeom>
        </p:spPr>
      </p:pic>
      <p:sp>
        <p:nvSpPr>
          <p:cNvPr id="2" name="Text Placeholder 1"/>
          <p:cNvSpPr>
            <a:spLocks noGrp="1"/>
          </p:cNvSpPr>
          <p:nvPr>
            <p:ph type="body" sz="quarter" idx="10"/>
          </p:nvPr>
        </p:nvSpPr>
        <p:spPr/>
        <p:txBody>
          <a:bodyPr/>
          <a:lstStyle/>
          <a:p>
            <a:r>
              <a:rPr lang="en-US" dirty="0"/>
              <a:t>Temple Mount and the City of David (aerial view from the south)</a:t>
            </a:r>
          </a:p>
        </p:txBody>
      </p:sp>
      <p:sp>
        <p:nvSpPr>
          <p:cNvPr id="3" name="Text Placeholder 2"/>
          <p:cNvSpPr>
            <a:spLocks noGrp="1"/>
          </p:cNvSpPr>
          <p:nvPr>
            <p:ph type="body" sz="quarter" idx="12"/>
          </p:nvPr>
        </p:nvSpPr>
        <p:spPr/>
        <p:txBody>
          <a:bodyPr/>
          <a:lstStyle/>
          <a:p>
            <a:r>
              <a:rPr lang="en-US" dirty="0"/>
              <a:t>16:15</a:t>
            </a:r>
          </a:p>
        </p:txBody>
      </p:sp>
      <p:sp>
        <p:nvSpPr>
          <p:cNvPr id="4" name="Title 3"/>
          <p:cNvSpPr>
            <a:spLocks noGrp="1"/>
          </p:cNvSpPr>
          <p:nvPr>
            <p:ph type="title"/>
          </p:nvPr>
        </p:nvSpPr>
        <p:spPr/>
        <p:txBody>
          <a:bodyPr/>
          <a:lstStyle/>
          <a:p>
            <a:r>
              <a:rPr lang="en-US" dirty="0"/>
              <a:t>Absalom and all the people, the men of Israel, came to Jerusalem</a:t>
            </a:r>
          </a:p>
        </p:txBody>
      </p:sp>
      <p:sp>
        <p:nvSpPr>
          <p:cNvPr id="20" name="Text Box 1030"/>
          <p:cNvSpPr txBox="1">
            <a:spLocks noChangeArrowheads="1"/>
          </p:cNvSpPr>
          <p:nvPr/>
        </p:nvSpPr>
        <p:spPr bwMode="auto">
          <a:xfrm>
            <a:off x="7015005" y="4122420"/>
            <a:ext cx="1524776"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Gihon Spring</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1" name="Text Box 1030"/>
          <p:cNvSpPr txBox="1">
            <a:spLocks noChangeArrowheads="1"/>
          </p:cNvSpPr>
          <p:nvPr/>
        </p:nvSpPr>
        <p:spPr bwMode="auto">
          <a:xfrm>
            <a:off x="6443505" y="3295590"/>
            <a:ext cx="892742"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Area G</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2" name="Text Box 1030"/>
          <p:cNvSpPr txBox="1">
            <a:spLocks noChangeArrowheads="1"/>
          </p:cNvSpPr>
          <p:nvPr/>
        </p:nvSpPr>
        <p:spPr bwMode="auto">
          <a:xfrm>
            <a:off x="4943295" y="3868677"/>
            <a:ext cx="796632" cy="1015663"/>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City </a:t>
            </a:r>
          </a:p>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of David</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23" name="Straight Arrow Connector 22"/>
          <p:cNvCxnSpPr/>
          <p:nvPr/>
        </p:nvCxnSpPr>
        <p:spPr>
          <a:xfrm flipH="1" flipV="1">
            <a:off x="6519705" y="4197350"/>
            <a:ext cx="457200" cy="10987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27" name="Freeform 26"/>
          <p:cNvSpPr/>
          <p:nvPr/>
        </p:nvSpPr>
        <p:spPr>
          <a:xfrm>
            <a:off x="5967414" y="3875825"/>
            <a:ext cx="438150" cy="272312"/>
          </a:xfrm>
          <a:custGeom>
            <a:avLst/>
            <a:gdLst>
              <a:gd name="connsiteX0" fmla="*/ 0 w 357187"/>
              <a:gd name="connsiteY0" fmla="*/ 109537 h 271462"/>
              <a:gd name="connsiteX1" fmla="*/ 85725 w 357187"/>
              <a:gd name="connsiteY1" fmla="*/ 0 h 271462"/>
              <a:gd name="connsiteX2" fmla="*/ 138112 w 357187"/>
              <a:gd name="connsiteY2" fmla="*/ 171450 h 271462"/>
              <a:gd name="connsiteX3" fmla="*/ 357187 w 357187"/>
              <a:gd name="connsiteY3" fmla="*/ 271462 h 271462"/>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357187"/>
              <a:gd name="connsiteY0" fmla="*/ 110414 h 272339"/>
              <a:gd name="connsiteX1" fmla="*/ 85725 w 357187"/>
              <a:gd name="connsiteY1" fmla="*/ 877 h 272339"/>
              <a:gd name="connsiteX2" fmla="*/ 138112 w 357187"/>
              <a:gd name="connsiteY2" fmla="*/ 172327 h 272339"/>
              <a:gd name="connsiteX3" fmla="*/ 357187 w 357187"/>
              <a:gd name="connsiteY3" fmla="*/ 272339 h 272339"/>
              <a:gd name="connsiteX0" fmla="*/ 0 w 438150"/>
              <a:gd name="connsiteY0" fmla="*/ 110414 h 286626"/>
              <a:gd name="connsiteX1" fmla="*/ 85725 w 438150"/>
              <a:gd name="connsiteY1" fmla="*/ 877 h 286626"/>
              <a:gd name="connsiteX2" fmla="*/ 138112 w 438150"/>
              <a:gd name="connsiteY2" fmla="*/ 172327 h 286626"/>
              <a:gd name="connsiteX3" fmla="*/ 438150 w 438150"/>
              <a:gd name="connsiteY3" fmla="*/ 286626 h 286626"/>
              <a:gd name="connsiteX0" fmla="*/ 0 w 438150"/>
              <a:gd name="connsiteY0" fmla="*/ 111178 h 287390"/>
              <a:gd name="connsiteX1" fmla="*/ 85725 w 438150"/>
              <a:gd name="connsiteY1" fmla="*/ 1641 h 287390"/>
              <a:gd name="connsiteX2" fmla="*/ 238125 w 438150"/>
              <a:gd name="connsiteY2" fmla="*/ 199285 h 287390"/>
              <a:gd name="connsiteX3" fmla="*/ 438150 w 438150"/>
              <a:gd name="connsiteY3" fmla="*/ 287390 h 287390"/>
              <a:gd name="connsiteX0" fmla="*/ 0 w 438150"/>
              <a:gd name="connsiteY0" fmla="*/ 104162 h 280374"/>
              <a:gd name="connsiteX1" fmla="*/ 85725 w 438150"/>
              <a:gd name="connsiteY1" fmla="*/ 1768 h 280374"/>
              <a:gd name="connsiteX2" fmla="*/ 238125 w 438150"/>
              <a:gd name="connsiteY2" fmla="*/ 192269 h 280374"/>
              <a:gd name="connsiteX3" fmla="*/ 438150 w 438150"/>
              <a:gd name="connsiteY3" fmla="*/ 280374 h 280374"/>
              <a:gd name="connsiteX0" fmla="*/ 0 w 438150"/>
              <a:gd name="connsiteY0" fmla="*/ 102787 h 278999"/>
              <a:gd name="connsiteX1" fmla="*/ 85725 w 438150"/>
              <a:gd name="connsiteY1" fmla="*/ 393 h 278999"/>
              <a:gd name="connsiteX2" fmla="*/ 133349 w 438150"/>
              <a:gd name="connsiteY2" fmla="*/ 140887 h 278999"/>
              <a:gd name="connsiteX3" fmla="*/ 238125 w 438150"/>
              <a:gd name="connsiteY3" fmla="*/ 190894 h 278999"/>
              <a:gd name="connsiteX4" fmla="*/ 438150 w 438150"/>
              <a:gd name="connsiteY4" fmla="*/ 278999 h 278999"/>
              <a:gd name="connsiteX0" fmla="*/ 0 w 438150"/>
              <a:gd name="connsiteY0" fmla="*/ 95683 h 271895"/>
              <a:gd name="connsiteX1" fmla="*/ 83344 w 438150"/>
              <a:gd name="connsiteY1" fmla="*/ 433 h 271895"/>
              <a:gd name="connsiteX2" fmla="*/ 133349 w 438150"/>
              <a:gd name="connsiteY2" fmla="*/ 133783 h 271895"/>
              <a:gd name="connsiteX3" fmla="*/ 238125 w 438150"/>
              <a:gd name="connsiteY3" fmla="*/ 183790 h 271895"/>
              <a:gd name="connsiteX4" fmla="*/ 438150 w 438150"/>
              <a:gd name="connsiteY4" fmla="*/ 271895 h 271895"/>
              <a:gd name="connsiteX0" fmla="*/ 0 w 438150"/>
              <a:gd name="connsiteY0" fmla="*/ 96100 h 272312"/>
              <a:gd name="connsiteX1" fmla="*/ 83344 w 438150"/>
              <a:gd name="connsiteY1" fmla="*/ 850 h 272312"/>
              <a:gd name="connsiteX2" fmla="*/ 133349 w 438150"/>
              <a:gd name="connsiteY2" fmla="*/ 134200 h 272312"/>
              <a:gd name="connsiteX3" fmla="*/ 238125 w 438150"/>
              <a:gd name="connsiteY3" fmla="*/ 184207 h 272312"/>
              <a:gd name="connsiteX4" fmla="*/ 438150 w 438150"/>
              <a:gd name="connsiteY4" fmla="*/ 272312 h 272312"/>
              <a:gd name="connsiteX0" fmla="*/ 0 w 438150"/>
              <a:gd name="connsiteY0" fmla="*/ 96100 h 272312"/>
              <a:gd name="connsiteX1" fmla="*/ 83344 w 438150"/>
              <a:gd name="connsiteY1" fmla="*/ 850 h 272312"/>
              <a:gd name="connsiteX2" fmla="*/ 133349 w 438150"/>
              <a:gd name="connsiteY2" fmla="*/ 134200 h 272312"/>
              <a:gd name="connsiteX3" fmla="*/ 238125 w 438150"/>
              <a:gd name="connsiteY3" fmla="*/ 184207 h 272312"/>
              <a:gd name="connsiteX4" fmla="*/ 438150 w 438150"/>
              <a:gd name="connsiteY4" fmla="*/ 272312 h 272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272312">
                <a:moveTo>
                  <a:pt x="0" y="96100"/>
                </a:moveTo>
                <a:cubicBezTo>
                  <a:pt x="28575" y="59588"/>
                  <a:pt x="43097" y="-8366"/>
                  <a:pt x="83344" y="850"/>
                </a:cubicBezTo>
                <a:cubicBezTo>
                  <a:pt x="122153" y="9737"/>
                  <a:pt x="107949" y="102450"/>
                  <a:pt x="133349" y="134200"/>
                </a:cubicBezTo>
                <a:cubicBezTo>
                  <a:pt x="158749" y="165950"/>
                  <a:pt x="187325" y="161188"/>
                  <a:pt x="238125" y="184207"/>
                </a:cubicBezTo>
                <a:cubicBezTo>
                  <a:pt x="288925" y="207226"/>
                  <a:pt x="343694" y="267550"/>
                  <a:pt x="438150" y="272312"/>
                </a:cubicBezTo>
              </a:path>
            </a:pathLst>
          </a:custGeom>
          <a:noFill/>
          <a:ln cap="rnd">
            <a:solidFill>
              <a:srgbClr val="2DC8FF"/>
            </a:solidFill>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 Box 1030"/>
          <p:cNvSpPr txBox="1">
            <a:spLocks noChangeArrowheads="1"/>
          </p:cNvSpPr>
          <p:nvPr/>
        </p:nvSpPr>
        <p:spPr bwMode="auto">
          <a:xfrm>
            <a:off x="6847273" y="3619500"/>
            <a:ext cx="1742785"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Warren’s Shaft</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30" name="Straight Arrow Connector 29"/>
          <p:cNvCxnSpPr>
            <a:stCxn id="29" idx="1"/>
          </p:cNvCxnSpPr>
          <p:nvPr/>
        </p:nvCxnSpPr>
        <p:spPr>
          <a:xfrm flipH="1">
            <a:off x="6189030" y="3819555"/>
            <a:ext cx="658243" cy="19242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31" name="Freeform 30"/>
          <p:cNvSpPr/>
          <p:nvPr/>
        </p:nvSpPr>
        <p:spPr>
          <a:xfrm>
            <a:off x="4743285" y="3305818"/>
            <a:ext cx="1519374" cy="2002819"/>
          </a:xfrm>
          <a:custGeom>
            <a:avLst/>
            <a:gdLst>
              <a:gd name="connsiteX0" fmla="*/ 1577340 w 1577340"/>
              <a:gd name="connsiteY0" fmla="*/ 7620 h 1623060"/>
              <a:gd name="connsiteX1" fmla="*/ 830580 w 1577340"/>
              <a:gd name="connsiteY1" fmla="*/ 15240 h 1623060"/>
              <a:gd name="connsiteX2" fmla="*/ 0 w 1577340"/>
              <a:gd name="connsiteY2" fmla="*/ 952500 h 1623060"/>
              <a:gd name="connsiteX3" fmla="*/ 670560 w 1577340"/>
              <a:gd name="connsiteY3" fmla="*/ 1623060 h 1623060"/>
              <a:gd name="connsiteX4" fmla="*/ 1181100 w 1577340"/>
              <a:gd name="connsiteY4" fmla="*/ 762000 h 1623060"/>
              <a:gd name="connsiteX5" fmla="*/ 1516380 w 1577340"/>
              <a:gd name="connsiteY5" fmla="*/ 0 h 1623060"/>
              <a:gd name="connsiteX6" fmla="*/ 1493520 w 1577340"/>
              <a:gd name="connsiteY6" fmla="*/ 15240 h 1623060"/>
              <a:gd name="connsiteX7" fmla="*/ 1463040 w 1577340"/>
              <a:gd name="connsiteY7" fmla="*/ 0 h 1623060"/>
              <a:gd name="connsiteX8" fmla="*/ 1577340 w 1577340"/>
              <a:gd name="connsiteY8" fmla="*/ 7620 h 1623060"/>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516380 w 1577340"/>
              <a:gd name="connsiteY5" fmla="*/ 0 h 1880235"/>
              <a:gd name="connsiteX6" fmla="*/ 1493520 w 1577340"/>
              <a:gd name="connsiteY6" fmla="*/ 15240 h 1880235"/>
              <a:gd name="connsiteX7" fmla="*/ 1463040 w 1577340"/>
              <a:gd name="connsiteY7" fmla="*/ 0 h 1880235"/>
              <a:gd name="connsiteX8" fmla="*/ 1577340 w 1577340"/>
              <a:gd name="connsiteY8" fmla="*/ 7620 h 1880235"/>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516380 w 1577340"/>
              <a:gd name="connsiteY5" fmla="*/ 0 h 1880235"/>
              <a:gd name="connsiteX6" fmla="*/ 1463040 w 1577340"/>
              <a:gd name="connsiteY6" fmla="*/ 0 h 1880235"/>
              <a:gd name="connsiteX7" fmla="*/ 1577340 w 1577340"/>
              <a:gd name="connsiteY7" fmla="*/ 7620 h 1880235"/>
              <a:gd name="connsiteX0" fmla="*/ 1577340 w 1577340"/>
              <a:gd name="connsiteY0" fmla="*/ 7620 h 1880235"/>
              <a:gd name="connsiteX1" fmla="*/ 830580 w 1577340"/>
              <a:gd name="connsiteY1" fmla="*/ 15240 h 1880235"/>
              <a:gd name="connsiteX2" fmla="*/ 0 w 1577340"/>
              <a:gd name="connsiteY2" fmla="*/ 952500 h 1880235"/>
              <a:gd name="connsiteX3" fmla="*/ 708660 w 1577340"/>
              <a:gd name="connsiteY3" fmla="*/ 1880235 h 1880235"/>
              <a:gd name="connsiteX4" fmla="*/ 1181100 w 1577340"/>
              <a:gd name="connsiteY4" fmla="*/ 762000 h 1880235"/>
              <a:gd name="connsiteX5" fmla="*/ 1463040 w 1577340"/>
              <a:gd name="connsiteY5" fmla="*/ 0 h 1880235"/>
              <a:gd name="connsiteX6" fmla="*/ 1577340 w 1577340"/>
              <a:gd name="connsiteY6" fmla="*/ 7620 h 188023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81100 w 1577340"/>
              <a:gd name="connsiteY4" fmla="*/ 754380 h 1872615"/>
              <a:gd name="connsiteX5" fmla="*/ 1577340 w 1577340"/>
              <a:gd name="connsiteY5" fmla="*/ 0 h 187261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90625 w 1577340"/>
              <a:gd name="connsiteY4" fmla="*/ 582930 h 1872615"/>
              <a:gd name="connsiteX5" fmla="*/ 1577340 w 1577340"/>
              <a:gd name="connsiteY5" fmla="*/ 0 h 1872615"/>
              <a:gd name="connsiteX0" fmla="*/ 1577340 w 1577340"/>
              <a:gd name="connsiteY0" fmla="*/ 0 h 1872615"/>
              <a:gd name="connsiteX1" fmla="*/ 830580 w 1577340"/>
              <a:gd name="connsiteY1" fmla="*/ 7620 h 1872615"/>
              <a:gd name="connsiteX2" fmla="*/ 0 w 1577340"/>
              <a:gd name="connsiteY2" fmla="*/ 944880 h 1872615"/>
              <a:gd name="connsiteX3" fmla="*/ 708660 w 1577340"/>
              <a:gd name="connsiteY3" fmla="*/ 1872615 h 1872615"/>
              <a:gd name="connsiteX4" fmla="*/ 1190625 w 1577340"/>
              <a:gd name="connsiteY4" fmla="*/ 582930 h 1872615"/>
              <a:gd name="connsiteX5" fmla="*/ 1577340 w 1577340"/>
              <a:gd name="connsiteY5" fmla="*/ 0 h 1872615"/>
              <a:gd name="connsiteX0" fmla="*/ 1577340 w 1577340"/>
              <a:gd name="connsiteY0" fmla="*/ 0 h 1880578"/>
              <a:gd name="connsiteX1" fmla="*/ 830580 w 1577340"/>
              <a:gd name="connsiteY1" fmla="*/ 7620 h 1880578"/>
              <a:gd name="connsiteX2" fmla="*/ 0 w 1577340"/>
              <a:gd name="connsiteY2" fmla="*/ 944880 h 1880578"/>
              <a:gd name="connsiteX3" fmla="*/ 708660 w 1577340"/>
              <a:gd name="connsiteY3" fmla="*/ 1872615 h 1880578"/>
              <a:gd name="connsiteX4" fmla="*/ 1190625 w 1577340"/>
              <a:gd name="connsiteY4" fmla="*/ 582930 h 1880578"/>
              <a:gd name="connsiteX5" fmla="*/ 1577340 w 1577340"/>
              <a:gd name="connsiteY5" fmla="*/ 0 h 1880578"/>
              <a:gd name="connsiteX0" fmla="*/ 1424940 w 1424940"/>
              <a:gd name="connsiteY0" fmla="*/ 0 h 1880578"/>
              <a:gd name="connsiteX1" fmla="*/ 678180 w 1424940"/>
              <a:gd name="connsiteY1" fmla="*/ 7620 h 1880578"/>
              <a:gd name="connsiteX2" fmla="*/ 0 w 1424940"/>
              <a:gd name="connsiteY2" fmla="*/ 944880 h 1880578"/>
              <a:gd name="connsiteX3" fmla="*/ 556260 w 1424940"/>
              <a:gd name="connsiteY3" fmla="*/ 1872615 h 1880578"/>
              <a:gd name="connsiteX4" fmla="*/ 1038225 w 1424940"/>
              <a:gd name="connsiteY4" fmla="*/ 582930 h 1880578"/>
              <a:gd name="connsiteX5" fmla="*/ 1424940 w 1424940"/>
              <a:gd name="connsiteY5" fmla="*/ 0 h 1880578"/>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047555 w 1434270"/>
              <a:gd name="connsiteY4" fmla="*/ 582930 h 1880772"/>
              <a:gd name="connsiteX5" fmla="*/ 1434270 w 1434270"/>
              <a:gd name="connsiteY5" fmla="*/ 0 h 1880772"/>
              <a:gd name="connsiteX0" fmla="*/ 1434270 w 1434270"/>
              <a:gd name="connsiteY0" fmla="*/ 0 h 1880772"/>
              <a:gd name="connsiteX1" fmla="*/ 687510 w 1434270"/>
              <a:gd name="connsiteY1" fmla="*/ 7620 h 1880772"/>
              <a:gd name="connsiteX2" fmla="*/ 9330 w 1434270"/>
              <a:gd name="connsiteY2" fmla="*/ 944880 h 1880772"/>
              <a:gd name="connsiteX3" fmla="*/ 565590 w 1434270"/>
              <a:gd name="connsiteY3" fmla="*/ 1872615 h 1880772"/>
              <a:gd name="connsiteX4" fmla="*/ 1168205 w 1434270"/>
              <a:gd name="connsiteY4" fmla="*/ 805180 h 1880772"/>
              <a:gd name="connsiteX5" fmla="*/ 1434270 w 1434270"/>
              <a:gd name="connsiteY5" fmla="*/ 0 h 1880772"/>
              <a:gd name="connsiteX0" fmla="*/ 1466020 w 1466020"/>
              <a:gd name="connsiteY0" fmla="*/ 81280 h 1873152"/>
              <a:gd name="connsiteX1" fmla="*/ 687510 w 1466020"/>
              <a:gd name="connsiteY1" fmla="*/ 0 h 1873152"/>
              <a:gd name="connsiteX2" fmla="*/ 9330 w 1466020"/>
              <a:gd name="connsiteY2" fmla="*/ 937260 h 1873152"/>
              <a:gd name="connsiteX3" fmla="*/ 565590 w 1466020"/>
              <a:gd name="connsiteY3" fmla="*/ 1864995 h 1873152"/>
              <a:gd name="connsiteX4" fmla="*/ 1168205 w 1466020"/>
              <a:gd name="connsiteY4" fmla="*/ 797560 h 1873152"/>
              <a:gd name="connsiteX5" fmla="*/ 1466020 w 1466020"/>
              <a:gd name="connsiteY5" fmla="*/ 81280 h 1873152"/>
              <a:gd name="connsiteX0" fmla="*/ 1523170 w 1523170"/>
              <a:gd name="connsiteY0" fmla="*/ 87630 h 1873152"/>
              <a:gd name="connsiteX1" fmla="*/ 687510 w 1523170"/>
              <a:gd name="connsiteY1" fmla="*/ 0 h 1873152"/>
              <a:gd name="connsiteX2" fmla="*/ 9330 w 1523170"/>
              <a:gd name="connsiteY2" fmla="*/ 937260 h 1873152"/>
              <a:gd name="connsiteX3" fmla="*/ 565590 w 1523170"/>
              <a:gd name="connsiteY3" fmla="*/ 1864995 h 1873152"/>
              <a:gd name="connsiteX4" fmla="*/ 1168205 w 1523170"/>
              <a:gd name="connsiteY4" fmla="*/ 797560 h 1873152"/>
              <a:gd name="connsiteX5" fmla="*/ 1523170 w 1523170"/>
              <a:gd name="connsiteY5" fmla="*/ 87630 h 1873152"/>
              <a:gd name="connsiteX0" fmla="*/ 1523170 w 1523170"/>
              <a:gd name="connsiteY0" fmla="*/ 106901 h 1892423"/>
              <a:gd name="connsiteX1" fmla="*/ 687510 w 1523170"/>
              <a:gd name="connsiteY1" fmla="*/ 19271 h 1892423"/>
              <a:gd name="connsiteX2" fmla="*/ 9330 w 1523170"/>
              <a:gd name="connsiteY2" fmla="*/ 956531 h 1892423"/>
              <a:gd name="connsiteX3" fmla="*/ 565590 w 1523170"/>
              <a:gd name="connsiteY3" fmla="*/ 1884266 h 1892423"/>
              <a:gd name="connsiteX4" fmla="*/ 1168205 w 1523170"/>
              <a:gd name="connsiteY4" fmla="*/ 816831 h 1892423"/>
              <a:gd name="connsiteX5" fmla="*/ 1523170 w 1523170"/>
              <a:gd name="connsiteY5" fmla="*/ 106901 h 1892423"/>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3170 w 1523170"/>
              <a:gd name="connsiteY0" fmla="*/ 134612 h 1920134"/>
              <a:gd name="connsiteX1" fmla="*/ 687510 w 1523170"/>
              <a:gd name="connsiteY1" fmla="*/ 46982 h 1920134"/>
              <a:gd name="connsiteX2" fmla="*/ 9330 w 1523170"/>
              <a:gd name="connsiteY2" fmla="*/ 984242 h 1920134"/>
              <a:gd name="connsiteX3" fmla="*/ 565590 w 1523170"/>
              <a:gd name="connsiteY3" fmla="*/ 1911977 h 1920134"/>
              <a:gd name="connsiteX4" fmla="*/ 1168205 w 1523170"/>
              <a:gd name="connsiteY4" fmla="*/ 844542 h 1920134"/>
              <a:gd name="connsiteX5" fmla="*/ 1523170 w 1523170"/>
              <a:gd name="connsiteY5" fmla="*/ 134612 h 1920134"/>
              <a:gd name="connsiteX0" fmla="*/ 1522337 w 1522337"/>
              <a:gd name="connsiteY0" fmla="*/ 134612 h 2001890"/>
              <a:gd name="connsiteX1" fmla="*/ 686677 w 1522337"/>
              <a:gd name="connsiteY1" fmla="*/ 46982 h 2001890"/>
              <a:gd name="connsiteX2" fmla="*/ 8497 w 1522337"/>
              <a:gd name="connsiteY2" fmla="*/ 984242 h 2001890"/>
              <a:gd name="connsiteX3" fmla="*/ 602857 w 1522337"/>
              <a:gd name="connsiteY3" fmla="*/ 1994527 h 2001890"/>
              <a:gd name="connsiteX4" fmla="*/ 1167372 w 1522337"/>
              <a:gd name="connsiteY4" fmla="*/ 844542 h 2001890"/>
              <a:gd name="connsiteX5" fmla="*/ 1522337 w 1522337"/>
              <a:gd name="connsiteY5" fmla="*/ 134612 h 2001890"/>
              <a:gd name="connsiteX0" fmla="*/ 1478876 w 1478876"/>
              <a:gd name="connsiteY0" fmla="*/ 134612 h 2004113"/>
              <a:gd name="connsiteX1" fmla="*/ 643216 w 1478876"/>
              <a:gd name="connsiteY1" fmla="*/ 46982 h 2004113"/>
              <a:gd name="connsiteX2" fmla="*/ 9486 w 1478876"/>
              <a:gd name="connsiteY2" fmla="*/ 1181092 h 2004113"/>
              <a:gd name="connsiteX3" fmla="*/ 559396 w 1478876"/>
              <a:gd name="connsiteY3" fmla="*/ 1994527 h 2004113"/>
              <a:gd name="connsiteX4" fmla="*/ 1123911 w 1478876"/>
              <a:gd name="connsiteY4" fmla="*/ 844542 h 2004113"/>
              <a:gd name="connsiteX5" fmla="*/ 1478876 w 1478876"/>
              <a:gd name="connsiteY5" fmla="*/ 134612 h 2004113"/>
              <a:gd name="connsiteX0" fmla="*/ 1503684 w 1503684"/>
              <a:gd name="connsiteY0" fmla="*/ 134612 h 2002893"/>
              <a:gd name="connsiteX1" fmla="*/ 668024 w 1503684"/>
              <a:gd name="connsiteY1" fmla="*/ 46982 h 2002893"/>
              <a:gd name="connsiteX2" fmla="*/ 8894 w 1503684"/>
              <a:gd name="connsiteY2" fmla="*/ 1085842 h 2002893"/>
              <a:gd name="connsiteX3" fmla="*/ 584204 w 1503684"/>
              <a:gd name="connsiteY3" fmla="*/ 1994527 h 2002893"/>
              <a:gd name="connsiteX4" fmla="*/ 1148719 w 1503684"/>
              <a:gd name="connsiteY4" fmla="*/ 844542 h 2002893"/>
              <a:gd name="connsiteX5" fmla="*/ 1503684 w 1503684"/>
              <a:gd name="connsiteY5" fmla="*/ 134612 h 2002893"/>
              <a:gd name="connsiteX0" fmla="*/ 1503684 w 1503684"/>
              <a:gd name="connsiteY0" fmla="*/ 134612 h 2002893"/>
              <a:gd name="connsiteX1" fmla="*/ 668024 w 1503684"/>
              <a:gd name="connsiteY1" fmla="*/ 46982 h 2002893"/>
              <a:gd name="connsiteX2" fmla="*/ 8894 w 1503684"/>
              <a:gd name="connsiteY2" fmla="*/ 1085842 h 2002893"/>
              <a:gd name="connsiteX3" fmla="*/ 584204 w 1503684"/>
              <a:gd name="connsiteY3" fmla="*/ 1994527 h 2002893"/>
              <a:gd name="connsiteX4" fmla="*/ 1148719 w 1503684"/>
              <a:gd name="connsiteY4" fmla="*/ 844542 h 2002893"/>
              <a:gd name="connsiteX5" fmla="*/ 1503684 w 1503684"/>
              <a:gd name="connsiteY5" fmla="*/ 134612 h 2002893"/>
              <a:gd name="connsiteX0" fmla="*/ 1510196 w 1510196"/>
              <a:gd name="connsiteY0" fmla="*/ 134612 h 2002819"/>
              <a:gd name="connsiteX1" fmla="*/ 674536 w 1510196"/>
              <a:gd name="connsiteY1" fmla="*/ 46982 h 2002819"/>
              <a:gd name="connsiteX2" fmla="*/ 15406 w 1510196"/>
              <a:gd name="connsiteY2" fmla="*/ 1085842 h 2002819"/>
              <a:gd name="connsiteX3" fmla="*/ 590716 w 1510196"/>
              <a:gd name="connsiteY3" fmla="*/ 1994527 h 2002819"/>
              <a:gd name="connsiteX4" fmla="*/ 1155231 w 1510196"/>
              <a:gd name="connsiteY4" fmla="*/ 844542 h 2002819"/>
              <a:gd name="connsiteX5" fmla="*/ 1510196 w 1510196"/>
              <a:gd name="connsiteY5" fmla="*/ 134612 h 2002819"/>
              <a:gd name="connsiteX0" fmla="*/ 1510196 w 1516632"/>
              <a:gd name="connsiteY0" fmla="*/ 134612 h 2002819"/>
              <a:gd name="connsiteX1" fmla="*/ 674536 w 1516632"/>
              <a:gd name="connsiteY1" fmla="*/ 46982 h 2002819"/>
              <a:gd name="connsiteX2" fmla="*/ 15406 w 1516632"/>
              <a:gd name="connsiteY2" fmla="*/ 1085842 h 2002819"/>
              <a:gd name="connsiteX3" fmla="*/ 590716 w 1516632"/>
              <a:gd name="connsiteY3" fmla="*/ 1994527 h 2002819"/>
              <a:gd name="connsiteX4" fmla="*/ 1155231 w 1516632"/>
              <a:gd name="connsiteY4" fmla="*/ 844542 h 2002819"/>
              <a:gd name="connsiteX5" fmla="*/ 1510196 w 1516632"/>
              <a:gd name="connsiteY5" fmla="*/ 134612 h 2002819"/>
              <a:gd name="connsiteX0" fmla="*/ 1510196 w 1519374"/>
              <a:gd name="connsiteY0" fmla="*/ 134612 h 2002819"/>
              <a:gd name="connsiteX1" fmla="*/ 674536 w 1519374"/>
              <a:gd name="connsiteY1" fmla="*/ 46982 h 2002819"/>
              <a:gd name="connsiteX2" fmla="*/ 15406 w 1519374"/>
              <a:gd name="connsiteY2" fmla="*/ 1085842 h 2002819"/>
              <a:gd name="connsiteX3" fmla="*/ 590716 w 1519374"/>
              <a:gd name="connsiteY3" fmla="*/ 1994527 h 2002819"/>
              <a:gd name="connsiteX4" fmla="*/ 1255243 w 1519374"/>
              <a:gd name="connsiteY4" fmla="*/ 820729 h 2002819"/>
              <a:gd name="connsiteX5" fmla="*/ 1510196 w 1519374"/>
              <a:gd name="connsiteY5" fmla="*/ 134612 h 200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9374" h="2002819">
                <a:moveTo>
                  <a:pt x="1510196" y="134612"/>
                </a:moveTo>
                <a:cubicBezTo>
                  <a:pt x="1396743" y="-59698"/>
                  <a:pt x="819739" y="-8"/>
                  <a:pt x="674536" y="46982"/>
                </a:cubicBezTo>
                <a:cubicBezTo>
                  <a:pt x="410376" y="245102"/>
                  <a:pt x="173974" y="552254"/>
                  <a:pt x="15406" y="1085842"/>
                </a:cubicBezTo>
                <a:cubicBezTo>
                  <a:pt x="-80131" y="1407328"/>
                  <a:pt x="287821" y="2085332"/>
                  <a:pt x="590716" y="1994527"/>
                </a:cubicBezTo>
                <a:cubicBezTo>
                  <a:pt x="1224446" y="1802757"/>
                  <a:pt x="1094588" y="1250624"/>
                  <a:pt x="1255243" y="820729"/>
                </a:cubicBezTo>
                <a:cubicBezTo>
                  <a:pt x="1373565" y="584086"/>
                  <a:pt x="1563324" y="199805"/>
                  <a:pt x="1510196" y="134612"/>
                </a:cubicBezTo>
                <a:close/>
              </a:path>
            </a:pathLst>
          </a:custGeom>
          <a:noFill/>
          <a:ln cap="rnd">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Arrow Connector 35"/>
          <p:cNvCxnSpPr/>
          <p:nvPr/>
        </p:nvCxnSpPr>
        <p:spPr>
          <a:xfrm flipH="1">
            <a:off x="5986305" y="3543300"/>
            <a:ext cx="457200" cy="15240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37" name="Text Box 1030"/>
          <p:cNvSpPr txBox="1">
            <a:spLocks noChangeArrowheads="1"/>
          </p:cNvSpPr>
          <p:nvPr/>
        </p:nvSpPr>
        <p:spPr bwMode="auto">
          <a:xfrm>
            <a:off x="5866927" y="2509206"/>
            <a:ext cx="1673856"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David’s Palace</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cxnSp>
        <p:nvCxnSpPr>
          <p:cNvPr id="38" name="Straight Arrow Connector 37"/>
          <p:cNvCxnSpPr/>
          <p:nvPr/>
        </p:nvCxnSpPr>
        <p:spPr>
          <a:xfrm flipH="1">
            <a:off x="5751103" y="2909316"/>
            <a:ext cx="435386" cy="548902"/>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351370422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8C685F-D308-43C6-A49A-A191943C95DD}"/>
              </a:ext>
            </a:extLst>
          </p:cNvPr>
          <p:cNvSpPr>
            <a:spLocks noGrp="1"/>
          </p:cNvSpPr>
          <p:nvPr>
            <p:ph type="body" sz="quarter" idx="10"/>
          </p:nvPr>
        </p:nvSpPr>
        <p:spPr/>
        <p:txBody>
          <a:bodyPr/>
          <a:lstStyle/>
          <a:p>
            <a:r>
              <a:rPr lang="en-US" dirty="0"/>
              <a:t>Assyrian royal court scene, wall painting from </a:t>
            </a:r>
            <a:r>
              <a:rPr lang="en-US" dirty="0" err="1"/>
              <a:t>Til</a:t>
            </a:r>
            <a:r>
              <a:rPr lang="en-US" dirty="0"/>
              <a:t> </a:t>
            </a:r>
            <a:r>
              <a:rPr lang="en-US" dirty="0" err="1"/>
              <a:t>Barsip</a:t>
            </a:r>
            <a:r>
              <a:rPr lang="en-US" dirty="0"/>
              <a:t>/Tell Ahmar, 8th century BC</a:t>
            </a:r>
          </a:p>
        </p:txBody>
      </p:sp>
      <p:sp>
        <p:nvSpPr>
          <p:cNvPr id="3" name="Text Placeholder 2">
            <a:extLst>
              <a:ext uri="{FF2B5EF4-FFF2-40B4-BE49-F238E27FC236}">
                <a16:creationId xmlns:a16="http://schemas.microsoft.com/office/drawing/2014/main" id="{A4EBC28C-EE60-435B-A09B-A9F6AABE18AE}"/>
              </a:ext>
            </a:extLst>
          </p:cNvPr>
          <p:cNvSpPr>
            <a:spLocks noGrp="1"/>
          </p:cNvSpPr>
          <p:nvPr>
            <p:ph type="body" sz="quarter" idx="12"/>
          </p:nvPr>
        </p:nvSpPr>
        <p:spPr/>
        <p:txBody>
          <a:bodyPr/>
          <a:lstStyle/>
          <a:p>
            <a:r>
              <a:rPr lang="en-US" dirty="0"/>
              <a:t>16:15</a:t>
            </a:r>
          </a:p>
        </p:txBody>
      </p:sp>
      <p:sp>
        <p:nvSpPr>
          <p:cNvPr id="4" name="Title 3">
            <a:extLst>
              <a:ext uri="{FF2B5EF4-FFF2-40B4-BE49-F238E27FC236}">
                <a16:creationId xmlns:a16="http://schemas.microsoft.com/office/drawing/2014/main" id="{3ECC4D85-3A92-48FC-B354-42DA4EDD59B2}"/>
              </a:ext>
            </a:extLst>
          </p:cNvPr>
          <p:cNvSpPr>
            <a:spLocks noGrp="1"/>
          </p:cNvSpPr>
          <p:nvPr>
            <p:ph type="title"/>
          </p:nvPr>
        </p:nvSpPr>
        <p:spPr/>
        <p:txBody>
          <a:bodyPr/>
          <a:lstStyle/>
          <a:p>
            <a:r>
              <a:rPr lang="en-US" dirty="0"/>
              <a:t>And Ahithophel was with him</a:t>
            </a:r>
          </a:p>
        </p:txBody>
      </p:sp>
      <p:pic>
        <p:nvPicPr>
          <p:cNvPr id="7" name="Picture 6">
            <a:extLst>
              <a:ext uri="{FF2B5EF4-FFF2-40B4-BE49-F238E27FC236}">
                <a16:creationId xmlns:a16="http://schemas.microsoft.com/office/drawing/2014/main" id="{584869FC-0384-4FE1-A583-DB8F1DBE1F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20240"/>
            <a:ext cx="9144000" cy="3017520"/>
          </a:xfrm>
          <a:prstGeom prst="rect">
            <a:avLst/>
          </a:prstGeom>
        </p:spPr>
      </p:pic>
    </p:spTree>
    <p:extLst>
      <p:ext uri="{BB962C8B-B14F-4D97-AF65-F5344CB8AC3E}">
        <p14:creationId xmlns:p14="http://schemas.microsoft.com/office/powerpoint/2010/main" val="21907367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5-12-16 at 4.09.52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16770"/>
            <a:ext cx="9144000" cy="4855464"/>
          </a:xfrm>
          <a:prstGeom prst="rect">
            <a:avLst/>
          </a:prstGeom>
        </p:spPr>
      </p:pic>
      <p:sp>
        <p:nvSpPr>
          <p:cNvPr id="2" name="Text Placeholder 1"/>
          <p:cNvSpPr>
            <a:spLocks noGrp="1"/>
          </p:cNvSpPr>
          <p:nvPr>
            <p:ph type="body" sz="quarter" idx="10"/>
          </p:nvPr>
        </p:nvSpPr>
        <p:spPr/>
        <p:txBody>
          <a:bodyPr/>
          <a:lstStyle/>
          <a:p>
            <a:r>
              <a:rPr lang="en-US" dirty="0"/>
              <a:t>Map of southern Ephraim and northern Benjamin</a:t>
            </a:r>
          </a:p>
        </p:txBody>
      </p:sp>
      <p:sp>
        <p:nvSpPr>
          <p:cNvPr id="3" name="Text Placeholder 2"/>
          <p:cNvSpPr>
            <a:spLocks noGrp="1"/>
          </p:cNvSpPr>
          <p:nvPr>
            <p:ph type="body" sz="quarter" idx="12"/>
          </p:nvPr>
        </p:nvSpPr>
        <p:spPr/>
        <p:txBody>
          <a:bodyPr/>
          <a:lstStyle/>
          <a:p>
            <a:r>
              <a:rPr lang="en-US" dirty="0"/>
              <a:t>16:16</a:t>
            </a:r>
          </a:p>
        </p:txBody>
      </p:sp>
      <p:sp>
        <p:nvSpPr>
          <p:cNvPr id="4" name="Title 3"/>
          <p:cNvSpPr>
            <a:spLocks noGrp="1"/>
          </p:cNvSpPr>
          <p:nvPr>
            <p:ph type="title"/>
          </p:nvPr>
        </p:nvSpPr>
        <p:spPr/>
        <p:txBody>
          <a:bodyPr/>
          <a:lstStyle/>
          <a:p>
            <a:r>
              <a:rPr lang="en-US" dirty="0"/>
              <a:t>Hushai the </a:t>
            </a:r>
            <a:r>
              <a:rPr lang="en-US" dirty="0" err="1"/>
              <a:t>Archite</a:t>
            </a:r>
            <a:r>
              <a:rPr lang="en-US" dirty="0"/>
              <a:t>, David’s friend, came to Absalom and said to him, “Long live the king!”</a:t>
            </a:r>
          </a:p>
        </p:txBody>
      </p:sp>
    </p:spTree>
    <p:extLst>
      <p:ext uri="{BB962C8B-B14F-4D97-AF65-F5344CB8AC3E}">
        <p14:creationId xmlns:p14="http://schemas.microsoft.com/office/powerpoint/2010/main" val="89331694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5-12-16 at 4.09.52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16770"/>
            <a:ext cx="9144000" cy="4855464"/>
          </a:xfrm>
          <a:prstGeom prst="rect">
            <a:avLst/>
          </a:prstGeom>
        </p:spPr>
      </p:pic>
      <p:sp>
        <p:nvSpPr>
          <p:cNvPr id="2" name="Text Placeholder 1"/>
          <p:cNvSpPr>
            <a:spLocks noGrp="1"/>
          </p:cNvSpPr>
          <p:nvPr>
            <p:ph type="body" sz="quarter" idx="10"/>
          </p:nvPr>
        </p:nvSpPr>
        <p:spPr/>
        <p:txBody>
          <a:bodyPr/>
          <a:lstStyle/>
          <a:p>
            <a:r>
              <a:rPr lang="en-US" dirty="0"/>
              <a:t>Map of southern Ephraim and northern Benjamin</a:t>
            </a:r>
          </a:p>
        </p:txBody>
      </p:sp>
      <p:sp>
        <p:nvSpPr>
          <p:cNvPr id="3" name="Text Placeholder 2"/>
          <p:cNvSpPr>
            <a:spLocks noGrp="1"/>
          </p:cNvSpPr>
          <p:nvPr>
            <p:ph type="body" sz="quarter" idx="12"/>
          </p:nvPr>
        </p:nvSpPr>
        <p:spPr/>
        <p:txBody>
          <a:bodyPr/>
          <a:lstStyle/>
          <a:p>
            <a:r>
              <a:rPr lang="en-US" dirty="0"/>
              <a:t>16:16</a:t>
            </a:r>
          </a:p>
        </p:txBody>
      </p:sp>
      <p:sp>
        <p:nvSpPr>
          <p:cNvPr id="4" name="Title 3"/>
          <p:cNvSpPr>
            <a:spLocks noGrp="1"/>
          </p:cNvSpPr>
          <p:nvPr>
            <p:ph type="title"/>
          </p:nvPr>
        </p:nvSpPr>
        <p:spPr/>
        <p:txBody>
          <a:bodyPr/>
          <a:lstStyle/>
          <a:p>
            <a:r>
              <a:rPr lang="en-US" dirty="0"/>
              <a:t>Hushai the </a:t>
            </a:r>
            <a:r>
              <a:rPr lang="en-US" dirty="0" err="1"/>
              <a:t>Archite</a:t>
            </a:r>
            <a:r>
              <a:rPr lang="en-US" dirty="0"/>
              <a:t>, David’s friend, came to Absalom and said to him, “Long live the king!”</a:t>
            </a:r>
          </a:p>
        </p:txBody>
      </p:sp>
      <p:sp>
        <p:nvSpPr>
          <p:cNvPr id="10" name="Text Box 1034"/>
          <p:cNvSpPr txBox="1">
            <a:spLocks noChangeArrowheads="1"/>
          </p:cNvSpPr>
          <p:nvPr/>
        </p:nvSpPr>
        <p:spPr bwMode="auto">
          <a:xfrm>
            <a:off x="0" y="1866266"/>
            <a:ext cx="1515847"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rgbClr val="FFFFFF"/>
                </a:solidFill>
                <a:effectLst>
                  <a:glow rad="76200">
                    <a:srgbClr val="000000">
                      <a:alpha val="60000"/>
                    </a:srgbClr>
                  </a:glow>
                </a:effectLst>
                <a:latin typeface="Calibri" pitchFamily="34" charset="0"/>
                <a:cs typeface="Calibri" pitchFamily="34" charset="0"/>
              </a:rPr>
              <a:t>Lower Beth-</a:t>
            </a:r>
            <a:r>
              <a:rPr lang="en-US" sz="1400" kern="0" dirty="0" err="1">
                <a:solidFill>
                  <a:srgbClr val="FFFFFF"/>
                </a:solidFill>
                <a:effectLst>
                  <a:glow rad="76200">
                    <a:srgbClr val="000000">
                      <a:alpha val="60000"/>
                    </a:srgbClr>
                  </a:glow>
                </a:effectLst>
                <a:latin typeface="Calibri" pitchFamily="34" charset="0"/>
                <a:cs typeface="Calibri" pitchFamily="34" charset="0"/>
              </a:rPr>
              <a:t>horon</a:t>
            </a:r>
            <a:endPar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7" name="Text Box 1034"/>
          <p:cNvSpPr txBox="1">
            <a:spLocks noChangeArrowheads="1"/>
          </p:cNvSpPr>
          <p:nvPr/>
        </p:nvSpPr>
        <p:spPr bwMode="auto">
          <a:xfrm>
            <a:off x="1069605" y="2306216"/>
            <a:ext cx="1521195"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Upper Beth-</a:t>
            </a:r>
            <a:r>
              <a:rPr kumimoji="0" lang="en-US" sz="14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horon</a:t>
            </a:r>
            <a:endPar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1" name="Text Box 1034"/>
          <p:cNvSpPr txBox="1">
            <a:spLocks noChangeArrowheads="1"/>
          </p:cNvSpPr>
          <p:nvPr/>
        </p:nvSpPr>
        <p:spPr bwMode="auto">
          <a:xfrm>
            <a:off x="7801550" y="989556"/>
            <a:ext cx="656650"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rgbClr val="FFFFFF"/>
                </a:solidFill>
                <a:effectLst>
                  <a:glow rad="76200">
                    <a:srgbClr val="000000">
                      <a:alpha val="60000"/>
                    </a:srgbClr>
                  </a:glow>
                </a:effectLst>
                <a:latin typeface="Calibri" pitchFamily="34" charset="0"/>
                <a:cs typeface="Calibri" pitchFamily="34" charset="0"/>
              </a:rPr>
              <a:t>Bethel</a:t>
            </a:r>
            <a:endPar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2" name="Text Box 1034"/>
          <p:cNvSpPr txBox="1">
            <a:spLocks noChangeArrowheads="1"/>
          </p:cNvSpPr>
          <p:nvPr/>
        </p:nvSpPr>
        <p:spPr bwMode="auto">
          <a:xfrm>
            <a:off x="5867400" y="1016770"/>
            <a:ext cx="1307820"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rgbClr val="FFFFFF"/>
                </a:solidFill>
                <a:effectLst>
                  <a:glow rad="76200">
                    <a:srgbClr val="000000">
                      <a:alpha val="60000"/>
                    </a:srgbClr>
                  </a:glow>
                </a:effectLst>
                <a:latin typeface="Calibri" pitchFamily="34" charset="0"/>
                <a:cs typeface="Calibri" pitchFamily="34" charset="0"/>
              </a:rPr>
              <a:t>Ataroth-addar?</a:t>
            </a:r>
            <a:endPar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3" name="Oval 12"/>
          <p:cNvSpPr/>
          <p:nvPr/>
        </p:nvSpPr>
        <p:spPr>
          <a:xfrm>
            <a:off x="6279154" y="1321570"/>
            <a:ext cx="736009"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15" name="Text Box 1034"/>
          <p:cNvSpPr txBox="1">
            <a:spLocks noChangeArrowheads="1"/>
          </p:cNvSpPr>
          <p:nvPr/>
        </p:nvSpPr>
        <p:spPr bwMode="auto">
          <a:xfrm>
            <a:off x="2476500" y="1295451"/>
            <a:ext cx="1942246"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rgbClr val="FFFFFF"/>
                </a:solidFill>
                <a:effectLst>
                  <a:glow rad="76200">
                    <a:srgbClr val="000000">
                      <a:alpha val="60000"/>
                    </a:srgbClr>
                  </a:glow>
                </a:effectLst>
                <a:latin typeface="Calibri" pitchFamily="34" charset="0"/>
                <a:cs typeface="Calibri" pitchFamily="34" charset="0"/>
              </a:rPr>
              <a:t>Ataroth of the Archites?</a:t>
            </a:r>
            <a:endPar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6" name="Text Box 1034"/>
          <p:cNvSpPr txBox="1">
            <a:spLocks noChangeArrowheads="1"/>
          </p:cNvSpPr>
          <p:nvPr/>
        </p:nvSpPr>
        <p:spPr bwMode="auto">
          <a:xfrm>
            <a:off x="5638800" y="4976193"/>
            <a:ext cx="711791"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Gibeon</a:t>
            </a:r>
          </a:p>
        </p:txBody>
      </p:sp>
      <p:sp>
        <p:nvSpPr>
          <p:cNvPr id="17" name="Oval 16"/>
          <p:cNvSpPr/>
          <p:nvPr/>
        </p:nvSpPr>
        <p:spPr>
          <a:xfrm>
            <a:off x="5410200" y="5283970"/>
            <a:ext cx="11430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21" name="Text Box 1034"/>
          <p:cNvSpPr txBox="1">
            <a:spLocks noChangeArrowheads="1"/>
          </p:cNvSpPr>
          <p:nvPr/>
        </p:nvSpPr>
        <p:spPr bwMode="auto">
          <a:xfrm>
            <a:off x="7604252" y="2422079"/>
            <a:ext cx="724941"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Mizpah</a:t>
            </a:r>
          </a:p>
        </p:txBody>
      </p:sp>
      <p:sp>
        <p:nvSpPr>
          <p:cNvPr id="23" name="Oval 22"/>
          <p:cNvSpPr/>
          <p:nvPr/>
        </p:nvSpPr>
        <p:spPr>
          <a:xfrm>
            <a:off x="2438400" y="1778770"/>
            <a:ext cx="990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26" name="Freeform 25"/>
          <p:cNvSpPr/>
          <p:nvPr/>
        </p:nvSpPr>
        <p:spPr>
          <a:xfrm>
            <a:off x="-12700" y="1043900"/>
            <a:ext cx="7842168" cy="3595095"/>
          </a:xfrm>
          <a:custGeom>
            <a:avLst/>
            <a:gdLst>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3012141 w 7829468"/>
              <a:gd name="connsiteY4" fmla="*/ 2036276 h 2687045"/>
              <a:gd name="connsiteX5" fmla="*/ 2739264 w 7829468"/>
              <a:gd name="connsiteY5" fmla="*/ 2403646 h 2687045"/>
              <a:gd name="connsiteX6" fmla="*/ 1836671 w 7829468"/>
              <a:gd name="connsiteY6" fmla="*/ 2655556 h 2687045"/>
              <a:gd name="connsiteX7" fmla="*/ 1175470 w 7829468"/>
              <a:gd name="connsiteY7" fmla="*/ 2676549 h 2687045"/>
              <a:gd name="connsiteX8" fmla="*/ 503773 w 7829468"/>
              <a:gd name="connsiteY8" fmla="*/ 2676549 h 2687045"/>
              <a:gd name="connsiteX9" fmla="*/ 0 w 7829468"/>
              <a:gd name="connsiteY9" fmla="*/ 2687045 h 2687045"/>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3012141 w 7829468"/>
              <a:gd name="connsiteY4" fmla="*/ 2036276 h 2687045"/>
              <a:gd name="connsiteX5" fmla="*/ 2739264 w 7829468"/>
              <a:gd name="connsiteY5" fmla="*/ 2403646 h 2687045"/>
              <a:gd name="connsiteX6" fmla="*/ 1836671 w 7829468"/>
              <a:gd name="connsiteY6" fmla="*/ 2655556 h 2687045"/>
              <a:gd name="connsiteX7" fmla="*/ 503773 w 7829468"/>
              <a:gd name="connsiteY7" fmla="*/ 2676549 h 2687045"/>
              <a:gd name="connsiteX8" fmla="*/ 0 w 7829468"/>
              <a:gd name="connsiteY8" fmla="*/ 2687045 h 2687045"/>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3012141 w 7829468"/>
              <a:gd name="connsiteY4" fmla="*/ 2036276 h 2687045"/>
              <a:gd name="connsiteX5" fmla="*/ 2739264 w 7829468"/>
              <a:gd name="connsiteY5" fmla="*/ 2403646 h 2687045"/>
              <a:gd name="connsiteX6" fmla="*/ 503773 w 7829468"/>
              <a:gd name="connsiteY6" fmla="*/ 2676549 h 2687045"/>
              <a:gd name="connsiteX7" fmla="*/ 0 w 7829468"/>
              <a:gd name="connsiteY7" fmla="*/ 2687045 h 2687045"/>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3012141 w 7829468"/>
              <a:gd name="connsiteY4" fmla="*/ 2036276 h 2687045"/>
              <a:gd name="connsiteX5" fmla="*/ 2739264 w 7829468"/>
              <a:gd name="connsiteY5" fmla="*/ 2403646 h 2687045"/>
              <a:gd name="connsiteX6" fmla="*/ 0 w 7829468"/>
              <a:gd name="connsiteY6" fmla="*/ 2687045 h 2687045"/>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2739264 w 7829468"/>
              <a:gd name="connsiteY4" fmla="*/ 2403646 h 2687045"/>
              <a:gd name="connsiteX5" fmla="*/ 0 w 7829468"/>
              <a:gd name="connsiteY5" fmla="*/ 2687045 h 2687045"/>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2421764 w 7829468"/>
              <a:gd name="connsiteY4" fmla="*/ 2263946 h 2687045"/>
              <a:gd name="connsiteX5" fmla="*/ 0 w 7829468"/>
              <a:gd name="connsiteY5" fmla="*/ 2687045 h 2687045"/>
              <a:gd name="connsiteX0" fmla="*/ 7765968 w 7765968"/>
              <a:gd name="connsiteY0" fmla="*/ 0 h 2321325"/>
              <a:gd name="connsiteX1" fmla="*/ 6810899 w 7765968"/>
              <a:gd name="connsiteY1" fmla="*/ 661265 h 2321325"/>
              <a:gd name="connsiteX2" fmla="*/ 4648874 w 7765968"/>
              <a:gd name="connsiteY2" fmla="*/ 755731 h 2321325"/>
              <a:gd name="connsiteX3" fmla="*/ 3242509 w 7765968"/>
              <a:gd name="connsiteY3" fmla="*/ 1102108 h 2321325"/>
              <a:gd name="connsiteX4" fmla="*/ 2358264 w 7765968"/>
              <a:gd name="connsiteY4" fmla="*/ 2263946 h 2321325"/>
              <a:gd name="connsiteX5" fmla="*/ 0 w 7765968"/>
              <a:gd name="connsiteY5" fmla="*/ 2191745 h 2321325"/>
              <a:gd name="connsiteX0" fmla="*/ 7765968 w 7765968"/>
              <a:gd name="connsiteY0" fmla="*/ 0 h 2228158"/>
              <a:gd name="connsiteX1" fmla="*/ 6810899 w 7765968"/>
              <a:gd name="connsiteY1" fmla="*/ 661265 h 2228158"/>
              <a:gd name="connsiteX2" fmla="*/ 4648874 w 7765968"/>
              <a:gd name="connsiteY2" fmla="*/ 755731 h 2228158"/>
              <a:gd name="connsiteX3" fmla="*/ 3242509 w 7765968"/>
              <a:gd name="connsiteY3" fmla="*/ 1102108 h 2228158"/>
              <a:gd name="connsiteX4" fmla="*/ 2015364 w 7765968"/>
              <a:gd name="connsiteY4" fmla="*/ 2149646 h 2228158"/>
              <a:gd name="connsiteX5" fmla="*/ 0 w 7765968"/>
              <a:gd name="connsiteY5" fmla="*/ 2191745 h 2228158"/>
              <a:gd name="connsiteX0" fmla="*/ 7753268 w 7753268"/>
              <a:gd name="connsiteY0" fmla="*/ 0 h 2157292"/>
              <a:gd name="connsiteX1" fmla="*/ 6798199 w 7753268"/>
              <a:gd name="connsiteY1" fmla="*/ 661265 h 2157292"/>
              <a:gd name="connsiteX2" fmla="*/ 4636174 w 7753268"/>
              <a:gd name="connsiteY2" fmla="*/ 755731 h 2157292"/>
              <a:gd name="connsiteX3" fmla="*/ 3229809 w 7753268"/>
              <a:gd name="connsiteY3" fmla="*/ 1102108 h 2157292"/>
              <a:gd name="connsiteX4" fmla="*/ 2002664 w 7753268"/>
              <a:gd name="connsiteY4" fmla="*/ 2149646 h 2157292"/>
              <a:gd name="connsiteX5" fmla="*/ 0 w 7753268"/>
              <a:gd name="connsiteY5" fmla="*/ 1620245 h 2157292"/>
              <a:gd name="connsiteX0" fmla="*/ 7829468 w 7829468"/>
              <a:gd name="connsiteY0" fmla="*/ 0 h 2155374"/>
              <a:gd name="connsiteX1" fmla="*/ 6874399 w 7829468"/>
              <a:gd name="connsiteY1" fmla="*/ 661265 h 2155374"/>
              <a:gd name="connsiteX2" fmla="*/ 4712374 w 7829468"/>
              <a:gd name="connsiteY2" fmla="*/ 755731 h 2155374"/>
              <a:gd name="connsiteX3" fmla="*/ 3306009 w 7829468"/>
              <a:gd name="connsiteY3" fmla="*/ 1102108 h 2155374"/>
              <a:gd name="connsiteX4" fmla="*/ 2078864 w 7829468"/>
              <a:gd name="connsiteY4" fmla="*/ 2149646 h 2155374"/>
              <a:gd name="connsiteX5" fmla="*/ 0 w 7829468"/>
              <a:gd name="connsiteY5" fmla="*/ 1563095 h 2155374"/>
              <a:gd name="connsiteX0" fmla="*/ 7842168 w 7842168"/>
              <a:gd name="connsiteY0" fmla="*/ 0 h 3595095"/>
              <a:gd name="connsiteX1" fmla="*/ 6887099 w 7842168"/>
              <a:gd name="connsiteY1" fmla="*/ 661265 h 3595095"/>
              <a:gd name="connsiteX2" fmla="*/ 4725074 w 7842168"/>
              <a:gd name="connsiteY2" fmla="*/ 755731 h 3595095"/>
              <a:gd name="connsiteX3" fmla="*/ 3318709 w 7842168"/>
              <a:gd name="connsiteY3" fmla="*/ 1102108 h 3595095"/>
              <a:gd name="connsiteX4" fmla="*/ 2091564 w 7842168"/>
              <a:gd name="connsiteY4" fmla="*/ 2149646 h 3595095"/>
              <a:gd name="connsiteX5" fmla="*/ 0 w 7842168"/>
              <a:gd name="connsiteY5" fmla="*/ 3595095 h 3595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42168" h="3595095">
                <a:moveTo>
                  <a:pt x="7842168" y="0"/>
                </a:moveTo>
                <a:cubicBezTo>
                  <a:pt x="7624391" y="267655"/>
                  <a:pt x="7406615" y="535310"/>
                  <a:pt x="6887099" y="661265"/>
                </a:cubicBezTo>
                <a:cubicBezTo>
                  <a:pt x="6367583" y="787220"/>
                  <a:pt x="5319806" y="682257"/>
                  <a:pt x="4725074" y="755731"/>
                </a:cubicBezTo>
                <a:cubicBezTo>
                  <a:pt x="4130342" y="829205"/>
                  <a:pt x="3757627" y="869789"/>
                  <a:pt x="3318709" y="1102108"/>
                </a:cubicBezTo>
                <a:cubicBezTo>
                  <a:pt x="2879791" y="1334427"/>
                  <a:pt x="2644682" y="1734148"/>
                  <a:pt x="2091564" y="2149646"/>
                </a:cubicBezTo>
                <a:cubicBezTo>
                  <a:pt x="1538446" y="2565144"/>
                  <a:pt x="570680" y="3536054"/>
                  <a:pt x="0" y="3595095"/>
                </a:cubicBezTo>
              </a:path>
            </a:pathLst>
          </a:custGeom>
          <a:noFill/>
          <a:ln w="22225" cap="flat" cmpd="sng" algn="ctr">
            <a:solidFill>
              <a:srgbClr val="FFFF00"/>
            </a:solidFill>
            <a:prstDash val="dash"/>
            <a:round/>
            <a:headEnd type="none" w="med" len="med"/>
            <a:tailEnd type="non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27" name="Text Box 1036"/>
          <p:cNvSpPr txBox="1">
            <a:spLocks noChangeArrowheads="1"/>
          </p:cNvSpPr>
          <p:nvPr/>
        </p:nvSpPr>
        <p:spPr bwMode="auto">
          <a:xfrm>
            <a:off x="865049" y="1245370"/>
            <a:ext cx="1173769" cy="40011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EPHRAIM</a:t>
            </a:r>
          </a:p>
        </p:txBody>
      </p:sp>
      <p:sp>
        <p:nvSpPr>
          <p:cNvPr id="28" name="Text Box 1036"/>
          <p:cNvSpPr txBox="1">
            <a:spLocks noChangeArrowheads="1"/>
          </p:cNvSpPr>
          <p:nvPr/>
        </p:nvSpPr>
        <p:spPr bwMode="auto">
          <a:xfrm>
            <a:off x="3597176" y="2845570"/>
            <a:ext cx="1294620" cy="40011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BENJAMIN</a:t>
            </a:r>
          </a:p>
        </p:txBody>
      </p:sp>
      <p:sp>
        <p:nvSpPr>
          <p:cNvPr id="29" name="Line 1037"/>
          <p:cNvSpPr>
            <a:spLocks noChangeShapeType="1"/>
          </p:cNvSpPr>
          <p:nvPr/>
        </p:nvSpPr>
        <p:spPr bwMode="auto">
          <a:xfrm>
            <a:off x="1714500" y="2613993"/>
            <a:ext cx="72906" cy="373849"/>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cs typeface="Arial" charset="0"/>
            </a:endParaRPr>
          </a:p>
        </p:txBody>
      </p:sp>
      <p:sp>
        <p:nvSpPr>
          <p:cNvPr id="30" name="Line 1037"/>
          <p:cNvSpPr>
            <a:spLocks noChangeShapeType="1"/>
          </p:cNvSpPr>
          <p:nvPr/>
        </p:nvSpPr>
        <p:spPr bwMode="auto">
          <a:xfrm flipH="1">
            <a:off x="266583" y="2119185"/>
            <a:ext cx="58797" cy="304928"/>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cs typeface="Arial" charset="0"/>
            </a:endParaRPr>
          </a:p>
        </p:txBody>
      </p:sp>
      <p:sp>
        <p:nvSpPr>
          <p:cNvPr id="31" name="Line 1037"/>
          <p:cNvSpPr>
            <a:spLocks noChangeShapeType="1"/>
          </p:cNvSpPr>
          <p:nvPr/>
        </p:nvSpPr>
        <p:spPr bwMode="auto">
          <a:xfrm flipH="1">
            <a:off x="7683500" y="2706663"/>
            <a:ext cx="58797" cy="304928"/>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cs typeface="Arial" charset="0"/>
            </a:endParaRPr>
          </a:p>
        </p:txBody>
      </p:sp>
      <p:sp>
        <p:nvSpPr>
          <p:cNvPr id="6" name="Text Box 1034">
            <a:extLst>
              <a:ext uri="{FF2B5EF4-FFF2-40B4-BE49-F238E27FC236}">
                <a16:creationId xmlns:a16="http://schemas.microsoft.com/office/drawing/2014/main" id="{474FD470-81F3-46CF-96B9-AFC1FFC93AA8}"/>
              </a:ext>
            </a:extLst>
          </p:cNvPr>
          <p:cNvSpPr txBox="1">
            <a:spLocks noChangeArrowheads="1"/>
          </p:cNvSpPr>
          <p:nvPr/>
        </p:nvSpPr>
        <p:spPr bwMode="auto">
          <a:xfrm>
            <a:off x="8387990" y="4389655"/>
            <a:ext cx="756011" cy="307777"/>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Ramah</a:t>
            </a:r>
          </a:p>
        </p:txBody>
      </p:sp>
      <p:sp>
        <p:nvSpPr>
          <p:cNvPr id="8" name="Line 1037">
            <a:extLst>
              <a:ext uri="{FF2B5EF4-FFF2-40B4-BE49-F238E27FC236}">
                <a16:creationId xmlns:a16="http://schemas.microsoft.com/office/drawing/2014/main" id="{A08939EA-471B-4636-AFD6-0FB49BBC751F}"/>
              </a:ext>
            </a:extLst>
          </p:cNvPr>
          <p:cNvSpPr>
            <a:spLocks noChangeShapeType="1"/>
          </p:cNvSpPr>
          <p:nvPr/>
        </p:nvSpPr>
        <p:spPr bwMode="auto">
          <a:xfrm flipH="1">
            <a:off x="8599611" y="4674239"/>
            <a:ext cx="58797" cy="304928"/>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cs typeface="Arial" charset="0"/>
            </a:endParaRPr>
          </a:p>
        </p:txBody>
      </p:sp>
    </p:spTree>
    <p:extLst>
      <p:ext uri="{BB962C8B-B14F-4D97-AF65-F5344CB8AC3E}">
        <p14:creationId xmlns:p14="http://schemas.microsoft.com/office/powerpoint/2010/main" val="42245086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27" descr="Central Benjamin Plateau aerial from south"/>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Central Benjamin Plateau and Hill Country of Ephraim (aerial view from the south)</a:t>
            </a:r>
          </a:p>
        </p:txBody>
      </p:sp>
      <p:sp>
        <p:nvSpPr>
          <p:cNvPr id="3" name="Text Placeholder 2"/>
          <p:cNvSpPr>
            <a:spLocks noGrp="1"/>
          </p:cNvSpPr>
          <p:nvPr>
            <p:ph type="body" sz="quarter" idx="12"/>
          </p:nvPr>
        </p:nvSpPr>
        <p:spPr/>
        <p:txBody>
          <a:bodyPr/>
          <a:lstStyle/>
          <a:p>
            <a:r>
              <a:rPr lang="en-US" dirty="0"/>
              <a:t>16:16</a:t>
            </a:r>
          </a:p>
        </p:txBody>
      </p:sp>
      <p:sp>
        <p:nvSpPr>
          <p:cNvPr id="4" name="Title 3"/>
          <p:cNvSpPr>
            <a:spLocks noGrp="1"/>
          </p:cNvSpPr>
          <p:nvPr>
            <p:ph type="title"/>
          </p:nvPr>
        </p:nvSpPr>
        <p:spPr/>
        <p:txBody>
          <a:bodyPr/>
          <a:lstStyle/>
          <a:p>
            <a:r>
              <a:rPr lang="en-US" dirty="0"/>
              <a:t>Hushai the </a:t>
            </a:r>
            <a:r>
              <a:rPr lang="en-US" dirty="0" err="1"/>
              <a:t>Archite</a:t>
            </a:r>
            <a:r>
              <a:rPr lang="en-US" dirty="0"/>
              <a:t>, David’s friend, came to Absalom and said to him, “Long live the king!”</a:t>
            </a:r>
          </a:p>
        </p:txBody>
      </p:sp>
    </p:spTree>
    <p:extLst>
      <p:ext uri="{BB962C8B-B14F-4D97-AF65-F5344CB8AC3E}">
        <p14:creationId xmlns:p14="http://schemas.microsoft.com/office/powerpoint/2010/main" val="4962349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27" descr="Central Benjamin Plateau aerial from south"/>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Central Benjamin Plateau and Hill Country of Ephraim (aerial view from the south)</a:t>
            </a:r>
          </a:p>
        </p:txBody>
      </p:sp>
      <p:sp>
        <p:nvSpPr>
          <p:cNvPr id="3" name="Text Placeholder 2"/>
          <p:cNvSpPr>
            <a:spLocks noGrp="1"/>
          </p:cNvSpPr>
          <p:nvPr>
            <p:ph type="body" sz="quarter" idx="12"/>
          </p:nvPr>
        </p:nvSpPr>
        <p:spPr/>
        <p:txBody>
          <a:bodyPr/>
          <a:lstStyle/>
          <a:p>
            <a:r>
              <a:rPr lang="en-US" dirty="0"/>
              <a:t>16:16</a:t>
            </a:r>
          </a:p>
        </p:txBody>
      </p:sp>
      <p:sp>
        <p:nvSpPr>
          <p:cNvPr id="4" name="Title 3"/>
          <p:cNvSpPr>
            <a:spLocks noGrp="1"/>
          </p:cNvSpPr>
          <p:nvPr>
            <p:ph type="title"/>
          </p:nvPr>
        </p:nvSpPr>
        <p:spPr/>
        <p:txBody>
          <a:bodyPr/>
          <a:lstStyle/>
          <a:p>
            <a:r>
              <a:rPr lang="en-US" dirty="0"/>
              <a:t>Hushai the </a:t>
            </a:r>
            <a:r>
              <a:rPr lang="en-US" dirty="0" err="1"/>
              <a:t>Archite</a:t>
            </a:r>
            <a:r>
              <a:rPr lang="en-US" dirty="0"/>
              <a:t>, David’s friend, came to Absalom and said to him, “Long live the king!”</a:t>
            </a:r>
          </a:p>
        </p:txBody>
      </p:sp>
      <p:sp>
        <p:nvSpPr>
          <p:cNvPr id="46" name="Text Box 1030"/>
          <p:cNvSpPr txBox="1">
            <a:spLocks noChangeArrowheads="1"/>
          </p:cNvSpPr>
          <p:nvPr/>
        </p:nvSpPr>
        <p:spPr bwMode="auto">
          <a:xfrm>
            <a:off x="2895600" y="4191000"/>
            <a:ext cx="93807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Gibeon</a:t>
            </a:r>
          </a:p>
        </p:txBody>
      </p:sp>
      <p:sp>
        <p:nvSpPr>
          <p:cNvPr id="48" name="Line 1033"/>
          <p:cNvSpPr>
            <a:spLocks noChangeShapeType="1"/>
          </p:cNvSpPr>
          <p:nvPr/>
        </p:nvSpPr>
        <p:spPr bwMode="auto">
          <a:xfrm>
            <a:off x="8610600" y="2438400"/>
            <a:ext cx="4572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49" name="Text Box 1034"/>
          <p:cNvSpPr txBox="1">
            <a:spLocks noChangeArrowheads="1"/>
          </p:cNvSpPr>
          <p:nvPr/>
        </p:nvSpPr>
        <p:spPr bwMode="auto">
          <a:xfrm>
            <a:off x="7924800" y="2057400"/>
            <a:ext cx="837089"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Ramah</a:t>
            </a:r>
          </a:p>
        </p:txBody>
      </p:sp>
      <p:sp>
        <p:nvSpPr>
          <p:cNvPr id="50" name="Line 1035"/>
          <p:cNvSpPr>
            <a:spLocks noChangeShapeType="1"/>
          </p:cNvSpPr>
          <p:nvPr/>
        </p:nvSpPr>
        <p:spPr bwMode="auto">
          <a:xfrm flipH="1" flipV="1">
            <a:off x="76200" y="3200400"/>
            <a:ext cx="609600" cy="152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6" name="Freeform 5"/>
          <p:cNvSpPr/>
          <p:nvPr/>
        </p:nvSpPr>
        <p:spPr>
          <a:xfrm>
            <a:off x="-28222" y="1769108"/>
            <a:ext cx="9129889" cy="1194225"/>
          </a:xfrm>
          <a:custGeom>
            <a:avLst/>
            <a:gdLst>
              <a:gd name="connsiteX0" fmla="*/ 9129889 w 9129889"/>
              <a:gd name="connsiteY0" fmla="*/ 112612 h 1424945"/>
              <a:gd name="connsiteX1" fmla="*/ 6039555 w 9129889"/>
              <a:gd name="connsiteY1" fmla="*/ 13834 h 1424945"/>
              <a:gd name="connsiteX2" fmla="*/ 3612444 w 9129889"/>
              <a:gd name="connsiteY2" fmla="*/ 380723 h 1424945"/>
              <a:gd name="connsiteX3" fmla="*/ 0 w 9129889"/>
              <a:gd name="connsiteY3" fmla="*/ 1424945 h 1424945"/>
              <a:gd name="connsiteX0" fmla="*/ 9129889 w 9129889"/>
              <a:gd name="connsiteY0" fmla="*/ 8727 h 1321060"/>
              <a:gd name="connsiteX1" fmla="*/ 6300812 w 9129889"/>
              <a:gd name="connsiteY1" fmla="*/ 374406 h 1321060"/>
              <a:gd name="connsiteX2" fmla="*/ 3612444 w 9129889"/>
              <a:gd name="connsiteY2" fmla="*/ 276838 h 1321060"/>
              <a:gd name="connsiteX3" fmla="*/ 0 w 9129889"/>
              <a:gd name="connsiteY3" fmla="*/ 1321060 h 1321060"/>
              <a:gd name="connsiteX0" fmla="*/ 9129889 w 9129889"/>
              <a:gd name="connsiteY0" fmla="*/ 10896 h 1323229"/>
              <a:gd name="connsiteX1" fmla="*/ 6300812 w 9129889"/>
              <a:gd name="connsiteY1" fmla="*/ 376575 h 1323229"/>
              <a:gd name="connsiteX2" fmla="*/ 2146501 w 9129889"/>
              <a:gd name="connsiteY2" fmla="*/ 830550 h 1323229"/>
              <a:gd name="connsiteX3" fmla="*/ 0 w 9129889"/>
              <a:gd name="connsiteY3" fmla="*/ 1323229 h 1323229"/>
              <a:gd name="connsiteX0" fmla="*/ 9129889 w 9129889"/>
              <a:gd name="connsiteY0" fmla="*/ 8232 h 1320565"/>
              <a:gd name="connsiteX1" fmla="*/ 5749269 w 9129889"/>
              <a:gd name="connsiteY1" fmla="*/ 490025 h 1320565"/>
              <a:gd name="connsiteX2" fmla="*/ 2146501 w 9129889"/>
              <a:gd name="connsiteY2" fmla="*/ 827886 h 1320565"/>
              <a:gd name="connsiteX3" fmla="*/ 0 w 9129889"/>
              <a:gd name="connsiteY3" fmla="*/ 1320565 h 1320565"/>
              <a:gd name="connsiteX0" fmla="*/ 9129889 w 9129889"/>
              <a:gd name="connsiteY0" fmla="*/ 11892 h 1150054"/>
              <a:gd name="connsiteX1" fmla="*/ 5749269 w 9129889"/>
              <a:gd name="connsiteY1" fmla="*/ 319514 h 1150054"/>
              <a:gd name="connsiteX2" fmla="*/ 2146501 w 9129889"/>
              <a:gd name="connsiteY2" fmla="*/ 657375 h 1150054"/>
              <a:gd name="connsiteX3" fmla="*/ 0 w 9129889"/>
              <a:gd name="connsiteY3" fmla="*/ 1150054 h 1150054"/>
              <a:gd name="connsiteX0" fmla="*/ 9129889 w 9129889"/>
              <a:gd name="connsiteY0" fmla="*/ 56063 h 1194225"/>
              <a:gd name="connsiteX1" fmla="*/ 5749269 w 9129889"/>
              <a:gd name="connsiteY1" fmla="*/ 363685 h 1194225"/>
              <a:gd name="connsiteX2" fmla="*/ 2146501 w 9129889"/>
              <a:gd name="connsiteY2" fmla="*/ 701546 h 1194225"/>
              <a:gd name="connsiteX3" fmla="*/ 0 w 9129889"/>
              <a:gd name="connsiteY3" fmla="*/ 1194225 h 1194225"/>
            </a:gdLst>
            <a:ahLst/>
            <a:cxnLst>
              <a:cxn ang="0">
                <a:pos x="connsiteX0" y="connsiteY0"/>
              </a:cxn>
              <a:cxn ang="0">
                <a:pos x="connsiteX1" y="connsiteY1"/>
              </a:cxn>
              <a:cxn ang="0">
                <a:pos x="connsiteX2" y="connsiteY2"/>
              </a:cxn>
              <a:cxn ang="0">
                <a:pos x="connsiteX3" y="connsiteY3"/>
              </a:cxn>
            </a:cxnLst>
            <a:rect l="l" t="t" r="r" b="b"/>
            <a:pathLst>
              <a:path w="9129889" h="1194225">
                <a:moveTo>
                  <a:pt x="9129889" y="56063"/>
                </a:moveTo>
                <a:cubicBezTo>
                  <a:pt x="7609081" y="-146297"/>
                  <a:pt x="6913167" y="256105"/>
                  <a:pt x="5749269" y="363685"/>
                </a:cubicBezTo>
                <a:cubicBezTo>
                  <a:pt x="4585371" y="471265"/>
                  <a:pt x="3153093" y="466361"/>
                  <a:pt x="2146501" y="701546"/>
                </a:cubicBezTo>
                <a:cubicBezTo>
                  <a:pt x="1139909" y="936731"/>
                  <a:pt x="627944" y="1010781"/>
                  <a:pt x="0" y="1194225"/>
                </a:cubicBezTo>
              </a:path>
            </a:pathLst>
          </a:custGeom>
          <a:noFill/>
          <a:ln w="22225" cap="flat" cmpd="sng" algn="ctr">
            <a:solidFill>
              <a:srgbClr val="FFFF00"/>
            </a:solidFill>
            <a:prstDash val="dash"/>
            <a:round/>
            <a:headEnd type="none" w="med" len="med"/>
            <a:tailEnd type="non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60" name="Text Box 1032"/>
          <p:cNvSpPr txBox="1">
            <a:spLocks noChangeArrowheads="1"/>
          </p:cNvSpPr>
          <p:nvPr/>
        </p:nvSpPr>
        <p:spPr bwMode="auto">
          <a:xfrm>
            <a:off x="7900416" y="1387542"/>
            <a:ext cx="349776" cy="338554"/>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Ai</a:t>
            </a:r>
          </a:p>
        </p:txBody>
      </p:sp>
      <p:sp>
        <p:nvSpPr>
          <p:cNvPr id="51" name="Text Box 1036"/>
          <p:cNvSpPr txBox="1">
            <a:spLocks noChangeArrowheads="1"/>
          </p:cNvSpPr>
          <p:nvPr/>
        </p:nvSpPr>
        <p:spPr bwMode="auto">
          <a:xfrm>
            <a:off x="457200" y="3352800"/>
            <a:ext cx="1379865" cy="707886"/>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horon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Ridge</a:t>
            </a:r>
          </a:p>
        </p:txBody>
      </p:sp>
      <p:sp>
        <p:nvSpPr>
          <p:cNvPr id="25" name="Text Box 1036"/>
          <p:cNvSpPr txBox="1">
            <a:spLocks noChangeArrowheads="1"/>
          </p:cNvSpPr>
          <p:nvPr/>
        </p:nvSpPr>
        <p:spPr bwMode="auto">
          <a:xfrm>
            <a:off x="865049" y="1524000"/>
            <a:ext cx="1173769" cy="40011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EPHRAIM</a:t>
            </a:r>
          </a:p>
        </p:txBody>
      </p:sp>
      <p:sp>
        <p:nvSpPr>
          <p:cNvPr id="26" name="Text Box 1036"/>
          <p:cNvSpPr txBox="1">
            <a:spLocks noChangeArrowheads="1"/>
          </p:cNvSpPr>
          <p:nvPr/>
        </p:nvSpPr>
        <p:spPr bwMode="auto">
          <a:xfrm>
            <a:off x="2149376" y="2438400"/>
            <a:ext cx="1294620" cy="40011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BENJAMIN</a:t>
            </a:r>
          </a:p>
        </p:txBody>
      </p:sp>
      <p:sp>
        <p:nvSpPr>
          <p:cNvPr id="18" name="Text Box 1038"/>
          <p:cNvSpPr txBox="1">
            <a:spLocks noChangeArrowheads="1"/>
          </p:cNvSpPr>
          <p:nvPr/>
        </p:nvSpPr>
        <p:spPr bwMode="auto">
          <a:xfrm>
            <a:off x="2054022" y="758952"/>
            <a:ext cx="1696298" cy="58477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kern="0" baseline="0" dirty="0" err="1">
                <a:solidFill>
                  <a:srgbClr val="FFFFFF"/>
                </a:solidFill>
                <a:effectLst>
                  <a:glow rad="76200">
                    <a:srgbClr val="000000">
                      <a:alpha val="60000"/>
                    </a:srgbClr>
                  </a:glow>
                </a:effectLst>
                <a:latin typeface="Calibri" pitchFamily="34" charset="0"/>
                <a:cs typeface="Calibri" pitchFamily="34" charset="0"/>
              </a:rPr>
              <a:t>Ataroth-addar</a:t>
            </a:r>
            <a:r>
              <a:rPr lang="en-US" sz="1600" kern="0" baseline="0" dirty="0">
                <a:solidFill>
                  <a:srgbClr val="FFFFFF"/>
                </a:solidFill>
                <a:effectLst>
                  <a:glow rad="76200">
                    <a:srgbClr val="000000">
                      <a:alpha val="60000"/>
                    </a:srgbClr>
                  </a:glow>
                </a:effectLst>
                <a:latin typeface="Calibri" pitchFamily="34" charset="0"/>
                <a:cs typeface="Calibri" pitchFamily="34" charset="0"/>
              </a:rPr>
              <a:t>?</a:t>
            </a:r>
          </a:p>
          <a:p>
            <a:pPr algn="ctr">
              <a:defRPr/>
            </a:pPr>
            <a:r>
              <a:rPr kumimoji="0" lang="en-US" sz="1600" b="0" i="0" u="none" strike="noStrike" kern="0" cap="none" spc="0" normalizeH="0" noProof="0" dirty="0">
                <a:ln>
                  <a:noFill/>
                </a:ln>
                <a:solidFill>
                  <a:srgbClr val="FFFFFF"/>
                </a:solidFill>
                <a:effectLst>
                  <a:glow rad="76200">
                    <a:srgbClr val="000000">
                      <a:alpha val="60000"/>
                    </a:srgbClr>
                  </a:glow>
                </a:effectLst>
                <a:uLnTx/>
                <a:uFillTx/>
                <a:latin typeface="Calibri" pitchFamily="34" charset="0"/>
                <a:cs typeface="Calibri" pitchFamily="34" charset="0"/>
              </a:rPr>
              <a:t>(</a:t>
            </a:r>
            <a:r>
              <a:rPr lang="en-US" sz="1600" kern="0" dirty="0">
                <a:solidFill>
                  <a:srgbClr val="FFFFFF"/>
                </a:solidFill>
                <a:effectLst>
                  <a:glow rad="76200">
                    <a:srgbClr val="000000">
                      <a:alpha val="60000"/>
                    </a:srgbClr>
                  </a:glow>
                </a:effectLst>
                <a:latin typeface="Calibri" pitchFamily="34" charset="0"/>
                <a:cs typeface="Calibri" pitchFamily="34" charset="0"/>
              </a:rPr>
              <a:t>Khirbet </a:t>
            </a:r>
            <a:r>
              <a:rPr lang="en-US" sz="1600" kern="0" dirty="0" err="1">
                <a:solidFill>
                  <a:srgbClr val="FFFFFF"/>
                </a:solidFill>
                <a:effectLst>
                  <a:glow rad="76200">
                    <a:srgbClr val="000000">
                      <a:alpha val="60000"/>
                    </a:srgbClr>
                  </a:glow>
                </a:effectLst>
                <a:latin typeface="Calibri" pitchFamily="34" charset="0"/>
                <a:cs typeface="Calibri" pitchFamily="34" charset="0"/>
              </a:rPr>
              <a:t>Raddana</a:t>
            </a:r>
            <a:r>
              <a:rPr lang="en-US" sz="1600" kern="0" dirty="0">
                <a:solidFill>
                  <a:srgbClr val="FFFFFF"/>
                </a:solidFill>
                <a:effectLst>
                  <a:glow rad="76200">
                    <a:srgbClr val="000000">
                      <a:alpha val="60000"/>
                    </a:srgbClr>
                  </a:glow>
                </a:effectLst>
                <a:latin typeface="Calibri" pitchFamily="34" charset="0"/>
                <a:cs typeface="Calibri" pitchFamily="34" charset="0"/>
              </a:rPr>
              <a:t>)</a:t>
            </a:r>
          </a:p>
        </p:txBody>
      </p:sp>
      <p:sp>
        <p:nvSpPr>
          <p:cNvPr id="19" name="Line 1037"/>
          <p:cNvSpPr>
            <a:spLocks noChangeShapeType="1"/>
          </p:cNvSpPr>
          <p:nvPr/>
        </p:nvSpPr>
        <p:spPr bwMode="auto">
          <a:xfrm>
            <a:off x="3124200" y="1371600"/>
            <a:ext cx="381000" cy="381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1" name="Text Box 1032"/>
          <p:cNvSpPr txBox="1">
            <a:spLocks noChangeArrowheads="1"/>
          </p:cNvSpPr>
          <p:nvPr/>
        </p:nvSpPr>
        <p:spPr bwMode="auto">
          <a:xfrm>
            <a:off x="6358713" y="2362200"/>
            <a:ext cx="880369"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Mizpah</a:t>
            </a:r>
            <a:endPar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3" name="Line 1037"/>
          <p:cNvSpPr>
            <a:spLocks noChangeShapeType="1"/>
          </p:cNvSpPr>
          <p:nvPr/>
        </p:nvSpPr>
        <p:spPr bwMode="auto">
          <a:xfrm flipH="1">
            <a:off x="4724400" y="1295400"/>
            <a:ext cx="76200" cy="533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4" name="Text Box 1038"/>
          <p:cNvSpPr txBox="1">
            <a:spLocks noChangeArrowheads="1"/>
          </p:cNvSpPr>
          <p:nvPr/>
        </p:nvSpPr>
        <p:spPr bwMode="auto">
          <a:xfrm>
            <a:off x="4577761" y="954411"/>
            <a:ext cx="819455" cy="338554"/>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Bethel?</a:t>
            </a:r>
          </a:p>
        </p:txBody>
      </p:sp>
      <p:sp>
        <p:nvSpPr>
          <p:cNvPr id="27" name="Text Box 1032"/>
          <p:cNvSpPr txBox="1">
            <a:spLocks noChangeArrowheads="1"/>
          </p:cNvSpPr>
          <p:nvPr/>
        </p:nvSpPr>
        <p:spPr bwMode="auto">
          <a:xfrm>
            <a:off x="5222443" y="1552545"/>
            <a:ext cx="729687"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Beitin</a:t>
            </a:r>
            <a:endPar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8" name="Line 1037"/>
          <p:cNvSpPr>
            <a:spLocks noChangeShapeType="1"/>
          </p:cNvSpPr>
          <p:nvPr/>
        </p:nvSpPr>
        <p:spPr bwMode="auto">
          <a:xfrm>
            <a:off x="5349350" y="1126986"/>
            <a:ext cx="556149" cy="511314"/>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9" name="Text Box 1032"/>
          <p:cNvSpPr txBox="1">
            <a:spLocks noChangeArrowheads="1"/>
          </p:cNvSpPr>
          <p:nvPr/>
        </p:nvSpPr>
        <p:spPr bwMode="auto">
          <a:xfrm>
            <a:off x="4187735" y="1777515"/>
            <a:ext cx="918841"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el-</a:t>
            </a:r>
            <a:r>
              <a:rPr kumimoji="0" lang="en-US"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Bireh</a:t>
            </a:r>
            <a:endPar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0" name="Line 1037"/>
          <p:cNvSpPr>
            <a:spLocks noChangeShapeType="1"/>
          </p:cNvSpPr>
          <p:nvPr/>
        </p:nvSpPr>
        <p:spPr bwMode="auto">
          <a:xfrm flipH="1" flipV="1">
            <a:off x="6055156" y="2235684"/>
            <a:ext cx="345643" cy="32657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31" name="Text Box 1038">
            <a:extLst>
              <a:ext uri="{FF2B5EF4-FFF2-40B4-BE49-F238E27FC236}">
                <a16:creationId xmlns:a16="http://schemas.microsoft.com/office/drawing/2014/main" id="{67B53C70-8C8E-4C6B-8E9B-EE74E341A4DE}"/>
              </a:ext>
            </a:extLst>
          </p:cNvPr>
          <p:cNvSpPr txBox="1">
            <a:spLocks noChangeArrowheads="1"/>
          </p:cNvSpPr>
          <p:nvPr/>
        </p:nvSpPr>
        <p:spPr bwMode="auto">
          <a:xfrm>
            <a:off x="-28222" y="904663"/>
            <a:ext cx="2270205" cy="584775"/>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FFFFF"/>
                </a:solidFill>
                <a:effectLst>
                  <a:glow rad="76200">
                    <a:srgbClr val="000000">
                      <a:alpha val="60000"/>
                    </a:srgbClr>
                  </a:glow>
                </a:effectLst>
                <a:cs typeface="Calibri" pitchFamily="34" charset="0"/>
              </a:rPr>
              <a:t>Ataroth of the Archites?</a:t>
            </a:r>
          </a:p>
          <a:p>
            <a:pPr algn="ctr" fontAlgn="base">
              <a:spcBef>
                <a:spcPct val="0"/>
              </a:spcBef>
              <a:spcAft>
                <a:spcPct val="0"/>
              </a:spcAft>
              <a:defRPr/>
            </a:pPr>
            <a:r>
              <a:rPr lang="en-US" sz="1600" dirty="0">
                <a:solidFill>
                  <a:srgbClr val="FFFFFF"/>
                </a:solidFill>
                <a:effectLst>
                  <a:glow rad="76200">
                    <a:srgbClr val="000000">
                      <a:alpha val="60000"/>
                    </a:srgbClr>
                  </a:glow>
                </a:effectLst>
                <a:cs typeface="Calibri" pitchFamily="34" charset="0"/>
              </a:rPr>
              <a:t>(Khirbet el-Hafi)</a:t>
            </a:r>
          </a:p>
        </p:txBody>
      </p:sp>
      <p:sp>
        <p:nvSpPr>
          <p:cNvPr id="32" name="Line 1037">
            <a:extLst>
              <a:ext uri="{FF2B5EF4-FFF2-40B4-BE49-F238E27FC236}">
                <a16:creationId xmlns:a16="http://schemas.microsoft.com/office/drawing/2014/main" id="{A4BD4644-4AD4-4CB4-9EBC-EF3B1DA1E755}"/>
              </a:ext>
            </a:extLst>
          </p:cNvPr>
          <p:cNvSpPr>
            <a:spLocks noChangeShapeType="1"/>
          </p:cNvSpPr>
          <p:nvPr/>
        </p:nvSpPr>
        <p:spPr bwMode="auto">
          <a:xfrm flipH="1">
            <a:off x="-1" y="1531696"/>
            <a:ext cx="559074" cy="75430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cs typeface="Arial" charset="0"/>
            </a:endParaRPr>
          </a:p>
        </p:txBody>
      </p:sp>
    </p:spTree>
    <p:extLst>
      <p:ext uri="{BB962C8B-B14F-4D97-AF65-F5344CB8AC3E}">
        <p14:creationId xmlns:p14="http://schemas.microsoft.com/office/powerpoint/2010/main" val="3575896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oyal servant, Nimrud, 740 BC, tb060408605.jpg"/>
          <p:cNvPicPr>
            <a:picLocks noChangeAspect="1"/>
          </p:cNvPicPr>
          <p:nvPr/>
        </p:nvPicPr>
        <p:blipFill rotWithShape="1">
          <a:blip r:embed="rId3" cstate="print">
            <a:extLst>
              <a:ext uri="{28A0092B-C50C-407E-A947-70E740481C1C}">
                <a14:useLocalDpi xmlns:a14="http://schemas.microsoft.com/office/drawing/2010/main" val="0"/>
              </a:ext>
            </a:extLst>
          </a:blip>
          <a:srcRect b="2497"/>
          <a:stretch/>
        </p:blipFill>
        <p:spPr>
          <a:xfrm>
            <a:off x="2274570" y="85609"/>
            <a:ext cx="4594860" cy="6686783"/>
          </a:xfrm>
          <a:prstGeom prst="rect">
            <a:avLst/>
          </a:prstGeom>
        </p:spPr>
      </p:pic>
      <p:sp>
        <p:nvSpPr>
          <p:cNvPr id="2" name="Text Placeholder 1"/>
          <p:cNvSpPr>
            <a:spLocks noGrp="1"/>
          </p:cNvSpPr>
          <p:nvPr>
            <p:ph type="body" sz="quarter" idx="10"/>
          </p:nvPr>
        </p:nvSpPr>
        <p:spPr/>
        <p:txBody>
          <a:bodyPr/>
          <a:lstStyle/>
          <a:p>
            <a:r>
              <a:rPr lang="en-US" dirty="0"/>
              <a:t>Relief of a royal servant, from Nimrud, circa 740 BC</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err="1"/>
              <a:t>Ziba</a:t>
            </a:r>
            <a:r>
              <a:rPr lang="en-US" dirty="0"/>
              <a:t> the servant of </a:t>
            </a:r>
            <a:r>
              <a:rPr lang="en-US" dirty="0" err="1"/>
              <a:t>Mephibosheth</a:t>
            </a:r>
            <a:r>
              <a:rPr lang="en-US" dirty="0"/>
              <a:t> met him</a:t>
            </a:r>
          </a:p>
        </p:txBody>
      </p:sp>
    </p:spTree>
    <p:extLst>
      <p:ext uri="{BB962C8B-B14F-4D97-AF65-F5344CB8AC3E}">
        <p14:creationId xmlns:p14="http://schemas.microsoft.com/office/powerpoint/2010/main" val="40168341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“Friendship Housing” sign in Bethany</a:t>
            </a:r>
          </a:p>
        </p:txBody>
      </p:sp>
      <p:sp>
        <p:nvSpPr>
          <p:cNvPr id="3" name="Text Placeholder 2"/>
          <p:cNvSpPr>
            <a:spLocks noGrp="1"/>
          </p:cNvSpPr>
          <p:nvPr>
            <p:ph type="body" sz="quarter" idx="12"/>
          </p:nvPr>
        </p:nvSpPr>
        <p:spPr/>
        <p:txBody>
          <a:bodyPr/>
          <a:lstStyle/>
          <a:p>
            <a:r>
              <a:rPr lang="en-US" dirty="0"/>
              <a:t>16:17</a:t>
            </a:r>
          </a:p>
        </p:txBody>
      </p:sp>
      <p:sp>
        <p:nvSpPr>
          <p:cNvPr id="4" name="Title 3"/>
          <p:cNvSpPr>
            <a:spLocks noGrp="1"/>
          </p:cNvSpPr>
          <p:nvPr>
            <p:ph type="title"/>
          </p:nvPr>
        </p:nvSpPr>
        <p:spPr/>
        <p:txBody>
          <a:bodyPr/>
          <a:lstStyle/>
          <a:p>
            <a:r>
              <a:rPr lang="en-US" dirty="0"/>
              <a:t>Absalom said, “Is this your kindness to your friend? Why did you not go with your friend?”</a:t>
            </a:r>
          </a:p>
        </p:txBody>
      </p:sp>
      <p:pic>
        <p:nvPicPr>
          <p:cNvPr id="5" name="Picture 4" descr="Friendship Housing sign in Bethany, tb05110615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49155684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Bowing attendants, from Tell el-Amarna, reign of Akhenaten, circa 1350 BC</a:t>
            </a:r>
          </a:p>
        </p:txBody>
      </p:sp>
      <p:sp>
        <p:nvSpPr>
          <p:cNvPr id="3" name="Text Placeholder 2"/>
          <p:cNvSpPr>
            <a:spLocks noGrp="1"/>
          </p:cNvSpPr>
          <p:nvPr>
            <p:ph type="body" sz="quarter" idx="12"/>
          </p:nvPr>
        </p:nvSpPr>
        <p:spPr/>
        <p:txBody>
          <a:bodyPr/>
          <a:lstStyle/>
          <a:p>
            <a:r>
              <a:rPr lang="en-US" dirty="0"/>
              <a:t>16:18</a:t>
            </a:r>
          </a:p>
        </p:txBody>
      </p:sp>
      <p:sp>
        <p:nvSpPr>
          <p:cNvPr id="4" name="Title 3"/>
          <p:cNvSpPr>
            <a:spLocks noGrp="1"/>
          </p:cNvSpPr>
          <p:nvPr>
            <p:ph type="title"/>
          </p:nvPr>
        </p:nvSpPr>
        <p:spPr/>
        <p:txBody>
          <a:bodyPr/>
          <a:lstStyle/>
          <a:p>
            <a:r>
              <a:rPr lang="en-US" dirty="0"/>
              <a:t>Hushai said, “Whoever Yahweh, this people, and the men of Israel have chosen, I will be his!”</a:t>
            </a:r>
          </a:p>
        </p:txBody>
      </p:sp>
      <p:pic>
        <p:nvPicPr>
          <p:cNvPr id="4098" name="Picture 2" descr="C:\Users\Kris\Documents\Bolen\Bowing attendants, Tell el-Amarna, c 1350, met5477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7663"/>
            <a:ext cx="9144000" cy="6162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777293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Zincirli, Hilani III, basalt reliefs of palace officials procession, 8th c BC, adr1006054781.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b="3073"/>
          <a:stretch/>
        </p:blipFill>
        <p:spPr>
          <a:xfrm>
            <a:off x="2758440" y="215432"/>
            <a:ext cx="3627121" cy="6427137"/>
          </a:xfrm>
          <a:prstGeom prst="rect">
            <a:avLst/>
          </a:prstGeom>
        </p:spPr>
      </p:pic>
      <p:sp>
        <p:nvSpPr>
          <p:cNvPr id="2" name="Text Placeholder 1"/>
          <p:cNvSpPr>
            <a:spLocks noGrp="1"/>
          </p:cNvSpPr>
          <p:nvPr>
            <p:ph type="body" sz="quarter" idx="10"/>
          </p:nvPr>
        </p:nvSpPr>
        <p:spPr/>
        <p:txBody>
          <a:bodyPr/>
          <a:lstStyle/>
          <a:p>
            <a:r>
              <a:rPr lang="en-US" dirty="0"/>
              <a:t>Relief of a palace official in a procession, from </a:t>
            </a:r>
            <a:r>
              <a:rPr lang="en-US" dirty="0" err="1"/>
              <a:t>Hilani</a:t>
            </a:r>
            <a:r>
              <a:rPr lang="en-US" dirty="0"/>
              <a:t> III (</a:t>
            </a:r>
            <a:r>
              <a:rPr lang="en-US" dirty="0" err="1"/>
              <a:t>Zincirli</a:t>
            </a:r>
            <a:r>
              <a:rPr lang="en-US" dirty="0"/>
              <a:t>), 8th century BC</a:t>
            </a:r>
          </a:p>
        </p:txBody>
      </p:sp>
      <p:sp>
        <p:nvSpPr>
          <p:cNvPr id="3" name="Text Placeholder 2"/>
          <p:cNvSpPr>
            <a:spLocks noGrp="1"/>
          </p:cNvSpPr>
          <p:nvPr>
            <p:ph type="body" sz="quarter" idx="12"/>
          </p:nvPr>
        </p:nvSpPr>
        <p:spPr/>
        <p:txBody>
          <a:bodyPr/>
          <a:lstStyle/>
          <a:p>
            <a:r>
              <a:rPr lang="en-US" dirty="0"/>
              <a:t>16:19</a:t>
            </a:r>
          </a:p>
        </p:txBody>
      </p:sp>
      <p:sp>
        <p:nvSpPr>
          <p:cNvPr id="4" name="Title 3"/>
          <p:cNvSpPr>
            <a:spLocks noGrp="1"/>
          </p:cNvSpPr>
          <p:nvPr>
            <p:ph type="title"/>
          </p:nvPr>
        </p:nvSpPr>
        <p:spPr/>
        <p:txBody>
          <a:bodyPr/>
          <a:lstStyle/>
          <a:p>
            <a:r>
              <a:rPr lang="en-US" dirty="0"/>
              <a:t>And Hushai said, “As I have served in your father’s presence, so will I be in your presence”</a:t>
            </a:r>
          </a:p>
        </p:txBody>
      </p:sp>
    </p:spTree>
    <p:extLst>
      <p:ext uri="{BB962C8B-B14F-4D97-AF65-F5344CB8AC3E}">
        <p14:creationId xmlns:p14="http://schemas.microsoft.com/office/powerpoint/2010/main" val="12049972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Persian throne room scene, from Persepolis, circa 500 BC</a:t>
            </a:r>
          </a:p>
        </p:txBody>
      </p:sp>
      <p:sp>
        <p:nvSpPr>
          <p:cNvPr id="3" name="Text Placeholder 2"/>
          <p:cNvSpPr>
            <a:spLocks noGrp="1"/>
          </p:cNvSpPr>
          <p:nvPr>
            <p:ph type="body" sz="quarter" idx="12"/>
          </p:nvPr>
        </p:nvSpPr>
        <p:spPr/>
        <p:txBody>
          <a:bodyPr/>
          <a:lstStyle/>
          <a:p>
            <a:r>
              <a:rPr lang="en-US" dirty="0"/>
              <a:t>16:20</a:t>
            </a:r>
          </a:p>
        </p:txBody>
      </p:sp>
      <p:sp>
        <p:nvSpPr>
          <p:cNvPr id="4" name="Title 3"/>
          <p:cNvSpPr>
            <a:spLocks noGrp="1"/>
          </p:cNvSpPr>
          <p:nvPr>
            <p:ph type="title"/>
          </p:nvPr>
        </p:nvSpPr>
        <p:spPr/>
        <p:txBody>
          <a:bodyPr/>
          <a:lstStyle/>
          <a:p>
            <a:r>
              <a:rPr lang="en-US" dirty="0"/>
              <a:t>Then Absalom said to Ahithophel, “Give your advice. What should we do?”</a:t>
            </a:r>
          </a:p>
        </p:txBody>
      </p:sp>
      <p:pic>
        <p:nvPicPr>
          <p:cNvPr id="3074" name="Picture 2" descr="C:\Users\Kris\Documents\Bolen\PCB size\19 Persia-pcb\National Museum of Iran\Treasury Relief\Persepolis Audience Relief, Pharnaces, Darius I, Xerxes, tb0514183878.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777293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10;&#10;Description automatically generated">
            <a:extLst>
              <a:ext uri="{FF2B5EF4-FFF2-40B4-BE49-F238E27FC236}">
                <a16:creationId xmlns:a16="http://schemas.microsoft.com/office/drawing/2014/main" id="{46663020-03E1-4713-8619-FA544865D5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
            <a:ext cx="9144000" cy="6784848"/>
          </a:xfrm>
          <a:prstGeom prst="rect">
            <a:avLst/>
          </a:prstGeom>
        </p:spPr>
      </p:pic>
      <p:sp>
        <p:nvSpPr>
          <p:cNvPr id="2" name="Text Placeholder 1"/>
          <p:cNvSpPr>
            <a:spLocks noGrp="1"/>
          </p:cNvSpPr>
          <p:nvPr>
            <p:ph type="body" sz="quarter" idx="10"/>
          </p:nvPr>
        </p:nvSpPr>
        <p:spPr/>
        <p:txBody>
          <a:bodyPr/>
          <a:lstStyle/>
          <a:p>
            <a:r>
              <a:rPr lang="en-US" dirty="0"/>
              <a:t>Carved amber bow of a </a:t>
            </a:r>
            <a:r>
              <a:rPr lang="en-US" i="1" dirty="0"/>
              <a:t>fibula</a:t>
            </a:r>
            <a:r>
              <a:rPr lang="en-US" dirty="0"/>
              <a:t> (safety pin), Etruscan, circa 500 BC</a:t>
            </a:r>
          </a:p>
        </p:txBody>
      </p:sp>
      <p:sp>
        <p:nvSpPr>
          <p:cNvPr id="3" name="Text Placeholder 2"/>
          <p:cNvSpPr>
            <a:spLocks noGrp="1"/>
          </p:cNvSpPr>
          <p:nvPr>
            <p:ph type="body" sz="quarter" idx="12"/>
          </p:nvPr>
        </p:nvSpPr>
        <p:spPr/>
        <p:txBody>
          <a:bodyPr/>
          <a:lstStyle/>
          <a:p>
            <a:r>
              <a:rPr lang="en-US" dirty="0"/>
              <a:t>16:21</a:t>
            </a:r>
          </a:p>
        </p:txBody>
      </p:sp>
      <p:sp>
        <p:nvSpPr>
          <p:cNvPr id="4" name="Title 3"/>
          <p:cNvSpPr>
            <a:spLocks noGrp="1"/>
          </p:cNvSpPr>
          <p:nvPr>
            <p:ph type="title"/>
          </p:nvPr>
        </p:nvSpPr>
        <p:spPr/>
        <p:txBody>
          <a:bodyPr/>
          <a:lstStyle/>
          <a:p>
            <a:r>
              <a:rPr lang="en-US" dirty="0"/>
              <a:t>Ahithophel said to Absalom, “Go in to your father’s concubines that he left to keep the house”</a:t>
            </a:r>
          </a:p>
        </p:txBody>
      </p:sp>
    </p:spTree>
    <p:extLst>
      <p:ext uri="{BB962C8B-B14F-4D97-AF65-F5344CB8AC3E}">
        <p14:creationId xmlns:p14="http://schemas.microsoft.com/office/powerpoint/2010/main" val="251967160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Dung cakes at </a:t>
            </a:r>
            <a:r>
              <a:rPr lang="en-US" dirty="0" err="1"/>
              <a:t>Ucok</a:t>
            </a:r>
            <a:endParaRPr lang="en-US" dirty="0"/>
          </a:p>
        </p:txBody>
      </p:sp>
      <p:sp>
        <p:nvSpPr>
          <p:cNvPr id="3" name="Text Placeholder 2"/>
          <p:cNvSpPr>
            <a:spLocks noGrp="1"/>
          </p:cNvSpPr>
          <p:nvPr>
            <p:ph type="body" sz="quarter" idx="12"/>
          </p:nvPr>
        </p:nvSpPr>
        <p:spPr/>
        <p:txBody>
          <a:bodyPr/>
          <a:lstStyle/>
          <a:p>
            <a:r>
              <a:rPr lang="en-US" dirty="0"/>
              <a:t>16:21</a:t>
            </a:r>
          </a:p>
        </p:txBody>
      </p:sp>
      <p:sp>
        <p:nvSpPr>
          <p:cNvPr id="4" name="Title 3"/>
          <p:cNvSpPr>
            <a:spLocks noGrp="1"/>
          </p:cNvSpPr>
          <p:nvPr>
            <p:ph type="title"/>
          </p:nvPr>
        </p:nvSpPr>
        <p:spPr/>
        <p:txBody>
          <a:bodyPr/>
          <a:lstStyle/>
          <a:p>
            <a:r>
              <a:rPr lang="en-US" dirty="0"/>
              <a:t>Then all Israel will hear that you have made yourself a stench to your father</a:t>
            </a:r>
          </a:p>
        </p:txBody>
      </p:sp>
      <p:pic>
        <p:nvPicPr>
          <p:cNvPr id="5" name="Picture 4" descr="Ucok dung cake manufacture, adr1005222345-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5875366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Jerusalem in the late Iron Age, circa 700 BC</a:t>
            </a:r>
          </a:p>
        </p:txBody>
      </p:sp>
      <p:sp>
        <p:nvSpPr>
          <p:cNvPr id="3" name="Text Placeholder 2"/>
          <p:cNvSpPr>
            <a:spLocks noGrp="1"/>
          </p:cNvSpPr>
          <p:nvPr>
            <p:ph type="body" sz="quarter" idx="12"/>
          </p:nvPr>
        </p:nvSpPr>
        <p:spPr/>
        <p:txBody>
          <a:bodyPr/>
          <a:lstStyle/>
          <a:p>
            <a:r>
              <a:rPr lang="fi-FI" dirty="0"/>
              <a:t>16:22</a:t>
            </a:r>
            <a:endParaRPr lang="en-US" dirty="0"/>
          </a:p>
        </p:txBody>
      </p:sp>
      <p:sp>
        <p:nvSpPr>
          <p:cNvPr id="4" name="Title 3"/>
          <p:cNvSpPr>
            <a:spLocks noGrp="1"/>
          </p:cNvSpPr>
          <p:nvPr>
            <p:ph type="title"/>
          </p:nvPr>
        </p:nvSpPr>
        <p:spPr/>
        <p:txBody>
          <a:bodyPr/>
          <a:lstStyle/>
          <a:p>
            <a:r>
              <a:rPr lang="en-US" dirty="0"/>
              <a:t>So Absalom pitched a tent on the top of the house</a:t>
            </a:r>
          </a:p>
        </p:txBody>
      </p:sp>
      <p:pic>
        <p:nvPicPr>
          <p:cNvPr id="6" name="Picture 2" descr="C:\Users\Kris\Documents\Bolen\04 0Adds 2012\Israel2016\03 Jerusalem\Ariel Center Ben Zvi Model\Jerusalem model, City of David and Temple Mount, tb060216511.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69102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Jerusalem in the late Iron Age, circa 700 BC</a:t>
            </a:r>
          </a:p>
        </p:txBody>
      </p:sp>
      <p:sp>
        <p:nvSpPr>
          <p:cNvPr id="3" name="Text Placeholder 2"/>
          <p:cNvSpPr>
            <a:spLocks noGrp="1"/>
          </p:cNvSpPr>
          <p:nvPr>
            <p:ph type="body" sz="quarter" idx="12"/>
          </p:nvPr>
        </p:nvSpPr>
        <p:spPr/>
        <p:txBody>
          <a:bodyPr/>
          <a:lstStyle/>
          <a:p>
            <a:r>
              <a:rPr lang="fi-FI" dirty="0"/>
              <a:t>16:22</a:t>
            </a:r>
            <a:endParaRPr lang="en-US" dirty="0"/>
          </a:p>
        </p:txBody>
      </p:sp>
      <p:sp>
        <p:nvSpPr>
          <p:cNvPr id="4" name="Title 3"/>
          <p:cNvSpPr>
            <a:spLocks noGrp="1"/>
          </p:cNvSpPr>
          <p:nvPr>
            <p:ph type="title"/>
          </p:nvPr>
        </p:nvSpPr>
        <p:spPr/>
        <p:txBody>
          <a:bodyPr/>
          <a:lstStyle/>
          <a:p>
            <a:r>
              <a:rPr lang="en-US" dirty="0"/>
              <a:t>So Absalom pitched a tent on the top of the house</a:t>
            </a:r>
          </a:p>
        </p:txBody>
      </p:sp>
      <p:pic>
        <p:nvPicPr>
          <p:cNvPr id="6" name="Picture 2" descr="C:\Users\Kris\Documents\Bolen\04 0Adds 2012\Israel2016\03 Jerusalem\Ariel Center Ben Zvi Model\Jerusalem model, City of David and Temple Mount, tb060216511.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030"/>
          <p:cNvSpPr txBox="1">
            <a:spLocks noChangeArrowheads="1"/>
          </p:cNvSpPr>
          <p:nvPr/>
        </p:nvSpPr>
        <p:spPr bwMode="auto">
          <a:xfrm>
            <a:off x="4485272" y="3090559"/>
            <a:ext cx="1077328"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City of David</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8" name="Text Box 1030"/>
          <p:cNvSpPr txBox="1">
            <a:spLocks noChangeArrowheads="1"/>
          </p:cNvSpPr>
          <p:nvPr/>
        </p:nvSpPr>
        <p:spPr bwMode="auto">
          <a:xfrm>
            <a:off x="1082402" y="1496532"/>
            <a:ext cx="1965598"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Addition in the days of Hezekiah</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
        <p:nvSpPr>
          <p:cNvPr id="9" name="Text Box 1030"/>
          <p:cNvSpPr txBox="1">
            <a:spLocks noChangeArrowheads="1"/>
          </p:cNvSpPr>
          <p:nvPr/>
        </p:nvSpPr>
        <p:spPr bwMode="auto">
          <a:xfrm>
            <a:off x="7217978" y="555123"/>
            <a:ext cx="1461565"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Addition by Solomon</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cxnSp>
        <p:nvCxnSpPr>
          <p:cNvPr id="10" name="Straight Arrow Connector 9"/>
          <p:cNvCxnSpPr/>
          <p:nvPr/>
        </p:nvCxnSpPr>
        <p:spPr>
          <a:xfrm flipH="1">
            <a:off x="6915828" y="1263009"/>
            <a:ext cx="516466" cy="611161"/>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1" name="Text Box 1030"/>
          <p:cNvSpPr txBox="1">
            <a:spLocks noChangeArrowheads="1"/>
          </p:cNvSpPr>
          <p:nvPr/>
        </p:nvSpPr>
        <p:spPr bwMode="auto">
          <a:xfrm>
            <a:off x="4628617" y="807466"/>
            <a:ext cx="1461565" cy="70788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EFF00"/>
                </a:solidFill>
                <a:effectLst>
                  <a:glow rad="76200">
                    <a:srgbClr val="000000">
                      <a:alpha val="60000"/>
                    </a:srgbClr>
                  </a:glow>
                </a:effectLst>
                <a:latin typeface="Calibri" pitchFamily="34" charset="0"/>
                <a:cs typeface="Calibri" pitchFamily="34" charset="0"/>
              </a:rPr>
              <a:t>David’s Palace</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cxnSp>
        <p:nvCxnSpPr>
          <p:cNvPr id="12" name="Straight Arrow Connector 11"/>
          <p:cNvCxnSpPr/>
          <p:nvPr/>
        </p:nvCxnSpPr>
        <p:spPr>
          <a:xfrm>
            <a:off x="5562600" y="1568589"/>
            <a:ext cx="409575" cy="717411"/>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237772177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ukkah near Western Wall, tb0929020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Sukkah (tent) on top of house near the Western Wall</a:t>
            </a:r>
          </a:p>
        </p:txBody>
      </p:sp>
      <p:sp>
        <p:nvSpPr>
          <p:cNvPr id="3" name="Text Placeholder 2"/>
          <p:cNvSpPr>
            <a:spLocks noGrp="1"/>
          </p:cNvSpPr>
          <p:nvPr>
            <p:ph type="body" sz="quarter" idx="12"/>
          </p:nvPr>
        </p:nvSpPr>
        <p:spPr/>
        <p:txBody>
          <a:bodyPr/>
          <a:lstStyle/>
          <a:p>
            <a:r>
              <a:rPr lang="en-US" dirty="0"/>
              <a:t>16:22</a:t>
            </a:r>
          </a:p>
        </p:txBody>
      </p:sp>
      <p:sp>
        <p:nvSpPr>
          <p:cNvPr id="4" name="Title 3"/>
          <p:cNvSpPr>
            <a:spLocks noGrp="1"/>
          </p:cNvSpPr>
          <p:nvPr>
            <p:ph type="title"/>
          </p:nvPr>
        </p:nvSpPr>
        <p:spPr/>
        <p:txBody>
          <a:bodyPr/>
          <a:lstStyle/>
          <a:p>
            <a:r>
              <a:rPr lang="en-US" dirty="0"/>
              <a:t>So Absalom pitched a tent on the top of the house</a:t>
            </a:r>
          </a:p>
        </p:txBody>
      </p:sp>
    </p:spTree>
    <p:extLst>
      <p:ext uri="{BB962C8B-B14F-4D97-AF65-F5344CB8AC3E}">
        <p14:creationId xmlns:p14="http://schemas.microsoft.com/office/powerpoint/2010/main" val="97354394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kkah in Jewish Quarter, tb0929020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Sukkah on top of house in the Jewish Quarter of the Old City</a:t>
            </a:r>
          </a:p>
        </p:txBody>
      </p:sp>
      <p:sp>
        <p:nvSpPr>
          <p:cNvPr id="3" name="Text Placeholder 2"/>
          <p:cNvSpPr>
            <a:spLocks noGrp="1"/>
          </p:cNvSpPr>
          <p:nvPr>
            <p:ph type="body" sz="quarter" idx="12"/>
          </p:nvPr>
        </p:nvSpPr>
        <p:spPr/>
        <p:txBody>
          <a:bodyPr/>
          <a:lstStyle/>
          <a:p>
            <a:r>
              <a:rPr lang="en-US" dirty="0"/>
              <a:t>16:22</a:t>
            </a:r>
          </a:p>
        </p:txBody>
      </p:sp>
      <p:sp>
        <p:nvSpPr>
          <p:cNvPr id="4" name="Title 3"/>
          <p:cNvSpPr>
            <a:spLocks noGrp="1"/>
          </p:cNvSpPr>
          <p:nvPr>
            <p:ph type="title"/>
          </p:nvPr>
        </p:nvSpPr>
        <p:spPr/>
        <p:txBody>
          <a:bodyPr/>
          <a:lstStyle/>
          <a:p>
            <a:r>
              <a:rPr lang="en-US" dirty="0"/>
              <a:t>So Absalom pitched a tent on the top of the house</a:t>
            </a:r>
          </a:p>
        </p:txBody>
      </p:sp>
    </p:spTree>
    <p:extLst>
      <p:ext uri="{BB962C8B-B14F-4D97-AF65-F5344CB8AC3E}">
        <p14:creationId xmlns:p14="http://schemas.microsoft.com/office/powerpoint/2010/main" val="1236976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onkey on path in Wadi Biyar, tb112406331-001.jpg"/>
          <p:cNvPicPr>
            <a:picLocks noChangeAspect="1"/>
          </p:cNvPicPr>
          <p:nvPr/>
        </p:nvPicPr>
        <p:blipFill rotWithShape="1">
          <a:blip r:embed="rId3">
            <a:extLst>
              <a:ext uri="{28A0092B-C50C-407E-A947-70E740481C1C}">
                <a14:useLocalDpi xmlns:a14="http://schemas.microsoft.com/office/drawing/2010/main" val="0"/>
              </a:ext>
            </a:extLst>
          </a:blip>
          <a:srcRect r="446"/>
          <a:stretch/>
        </p:blipFill>
        <p:spPr>
          <a:xfrm>
            <a:off x="-1" y="365760"/>
            <a:ext cx="9144001" cy="6153912"/>
          </a:xfrm>
          <a:prstGeom prst="rect">
            <a:avLst/>
          </a:prstGeom>
        </p:spPr>
      </p:pic>
      <p:sp>
        <p:nvSpPr>
          <p:cNvPr id="2" name="Text Placeholder 1"/>
          <p:cNvSpPr>
            <a:spLocks noGrp="1"/>
          </p:cNvSpPr>
          <p:nvPr>
            <p:ph type="body" sz="quarter" idx="10"/>
          </p:nvPr>
        </p:nvSpPr>
        <p:spPr/>
        <p:txBody>
          <a:bodyPr/>
          <a:lstStyle/>
          <a:p>
            <a:r>
              <a:rPr lang="en-US" dirty="0"/>
              <a:t>Donkey on a path in Wadi Biyar</a:t>
            </a:r>
          </a:p>
        </p:txBody>
      </p:sp>
      <p:sp>
        <p:nvSpPr>
          <p:cNvPr id="3" name="Text Placeholder 2"/>
          <p:cNvSpPr>
            <a:spLocks noGrp="1"/>
          </p:cNvSpPr>
          <p:nvPr>
            <p:ph type="body" sz="quarter" idx="12"/>
          </p:nvPr>
        </p:nvSpPr>
        <p:spPr/>
        <p:txBody>
          <a:bodyPr/>
          <a:lstStyle/>
          <a:p>
            <a:r>
              <a:rPr lang="en-US" dirty="0"/>
              <a:t>16:1</a:t>
            </a:r>
          </a:p>
        </p:txBody>
      </p:sp>
      <p:sp>
        <p:nvSpPr>
          <p:cNvPr id="4" name="Title 3"/>
          <p:cNvSpPr>
            <a:spLocks noGrp="1"/>
          </p:cNvSpPr>
          <p:nvPr>
            <p:ph type="title"/>
          </p:nvPr>
        </p:nvSpPr>
        <p:spPr/>
        <p:txBody>
          <a:bodyPr/>
          <a:lstStyle/>
          <a:p>
            <a:r>
              <a:rPr lang="en-US" dirty="0" err="1"/>
              <a:t>Ziba</a:t>
            </a:r>
            <a:r>
              <a:rPr lang="en-US" dirty="0"/>
              <a:t> the servant of Mephibosheth met him with a couple of donkeys</a:t>
            </a:r>
          </a:p>
        </p:txBody>
      </p:sp>
    </p:spTree>
    <p:extLst>
      <p:ext uri="{BB962C8B-B14F-4D97-AF65-F5344CB8AC3E}">
        <p14:creationId xmlns:p14="http://schemas.microsoft.com/office/powerpoint/2010/main" val="7748148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07 Egypt\Beni Hasan-pcb\Beni Hasan, tomb of Khety, marriage and wedding night, adr1603247490.jpg"/>
          <p:cNvPicPr>
            <a:picLocks noChangeAspect="1" noChangeArrowheads="1"/>
          </p:cNvPicPr>
          <p:nvPr/>
        </p:nvPicPr>
        <p:blipFill rotWithShape="1">
          <a:blip r:embed="rId3">
            <a:extLst>
              <a:ext uri="{28A0092B-C50C-407E-A947-70E740481C1C}">
                <a14:useLocalDpi xmlns:a14="http://schemas.microsoft.com/office/drawing/2010/main" val="0"/>
              </a:ext>
            </a:extLst>
          </a:blip>
          <a:srcRect t="9458"/>
          <a:stretch/>
        </p:blipFill>
        <p:spPr bwMode="auto">
          <a:xfrm>
            <a:off x="0" y="209550"/>
            <a:ext cx="9144000" cy="638333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Scenes from a marriage and wedding night, from the tomb of </a:t>
            </a:r>
            <a:r>
              <a:rPr lang="en-US" dirty="0" err="1"/>
              <a:t>Khety</a:t>
            </a:r>
            <a:r>
              <a:rPr lang="en-US" dirty="0"/>
              <a:t>, 21st century BC</a:t>
            </a:r>
          </a:p>
        </p:txBody>
      </p:sp>
      <p:sp>
        <p:nvSpPr>
          <p:cNvPr id="3" name="Text Placeholder 2"/>
          <p:cNvSpPr>
            <a:spLocks noGrp="1"/>
          </p:cNvSpPr>
          <p:nvPr>
            <p:ph type="body" sz="quarter" idx="12"/>
          </p:nvPr>
        </p:nvSpPr>
        <p:spPr/>
        <p:txBody>
          <a:bodyPr/>
          <a:lstStyle/>
          <a:p>
            <a:r>
              <a:rPr lang="en-US" dirty="0"/>
              <a:t>16:22</a:t>
            </a:r>
          </a:p>
        </p:txBody>
      </p:sp>
      <p:sp>
        <p:nvSpPr>
          <p:cNvPr id="4" name="Title 3"/>
          <p:cNvSpPr>
            <a:spLocks noGrp="1"/>
          </p:cNvSpPr>
          <p:nvPr>
            <p:ph type="title"/>
          </p:nvPr>
        </p:nvSpPr>
        <p:spPr/>
        <p:txBody>
          <a:bodyPr/>
          <a:lstStyle/>
          <a:p>
            <a:r>
              <a:rPr lang="en-US" dirty="0"/>
              <a:t>Then Absalom went in to his father’s concubines </a:t>
            </a:r>
          </a:p>
        </p:txBody>
      </p:sp>
    </p:spTree>
    <p:extLst>
      <p:ext uri="{BB962C8B-B14F-4D97-AF65-F5344CB8AC3E}">
        <p14:creationId xmlns:p14="http://schemas.microsoft.com/office/powerpoint/2010/main" val="222006469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douin couple in front of tent, Adwan tribe, mat06830.jpg"/>
          <p:cNvPicPr>
            <a:picLocks noChangeAspect="1"/>
          </p:cNvPicPr>
          <p:nvPr/>
        </p:nvPicPr>
        <p:blipFill rotWithShape="1">
          <a:blip r:embed="rId3">
            <a:extLst>
              <a:ext uri="{28A0092B-C50C-407E-A947-70E740481C1C}">
                <a14:useLocalDpi xmlns:a14="http://schemas.microsoft.com/office/drawing/2010/main" val="0"/>
              </a:ext>
            </a:extLst>
          </a:blip>
          <a:srcRect t="10545" b="6747"/>
          <a:stretch/>
        </p:blipFill>
        <p:spPr>
          <a:xfrm>
            <a:off x="1562100" y="0"/>
            <a:ext cx="6019800" cy="6858000"/>
          </a:xfrm>
          <a:prstGeom prst="rect">
            <a:avLst/>
          </a:prstGeom>
        </p:spPr>
      </p:pic>
      <p:sp>
        <p:nvSpPr>
          <p:cNvPr id="2" name="Text Placeholder 1"/>
          <p:cNvSpPr>
            <a:spLocks noGrp="1"/>
          </p:cNvSpPr>
          <p:nvPr>
            <p:ph type="body" sz="quarter" idx="10"/>
          </p:nvPr>
        </p:nvSpPr>
        <p:spPr/>
        <p:txBody>
          <a:bodyPr/>
          <a:lstStyle/>
          <a:p>
            <a:r>
              <a:rPr lang="en-US" dirty="0"/>
              <a:t>Bedouin couple of the Adwan tribe in front of a tent</a:t>
            </a:r>
          </a:p>
        </p:txBody>
      </p:sp>
      <p:sp>
        <p:nvSpPr>
          <p:cNvPr id="3" name="Text Placeholder 2"/>
          <p:cNvSpPr>
            <a:spLocks noGrp="1"/>
          </p:cNvSpPr>
          <p:nvPr>
            <p:ph type="body" sz="quarter" idx="12"/>
          </p:nvPr>
        </p:nvSpPr>
        <p:spPr/>
        <p:txBody>
          <a:bodyPr/>
          <a:lstStyle/>
          <a:p>
            <a:r>
              <a:rPr lang="en-US" dirty="0"/>
              <a:t>16:22</a:t>
            </a:r>
          </a:p>
        </p:txBody>
      </p:sp>
      <p:sp>
        <p:nvSpPr>
          <p:cNvPr id="4" name="Title 3"/>
          <p:cNvSpPr>
            <a:spLocks noGrp="1"/>
          </p:cNvSpPr>
          <p:nvPr>
            <p:ph type="title"/>
          </p:nvPr>
        </p:nvSpPr>
        <p:spPr/>
        <p:txBody>
          <a:bodyPr/>
          <a:lstStyle/>
          <a:p>
            <a:r>
              <a:rPr lang="en-US" dirty="0"/>
              <a:t>Then Absalom went in to his father’s concubines </a:t>
            </a:r>
          </a:p>
        </p:txBody>
      </p:sp>
    </p:spTree>
    <p:extLst>
      <p:ext uri="{BB962C8B-B14F-4D97-AF65-F5344CB8AC3E}">
        <p14:creationId xmlns:p14="http://schemas.microsoft.com/office/powerpoint/2010/main" val="153274313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douin wedding, women's apartment in Bedouin tent, mat01351.jpg"/>
          <p:cNvPicPr>
            <a:picLocks noChangeAspect="1"/>
          </p:cNvPicPr>
          <p:nvPr/>
        </p:nvPicPr>
        <p:blipFill rotWithShape="1">
          <a:blip r:embed="rId3">
            <a:extLst>
              <a:ext uri="{28A0092B-C50C-407E-A947-70E740481C1C}">
                <a14:useLocalDpi xmlns:a14="http://schemas.microsoft.com/office/drawing/2010/main" val="0"/>
              </a:ext>
            </a:extLst>
          </a:blip>
          <a:srcRect t="5517" r="17242" b="11724"/>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Women’s section in a tent at a Bedouin wedding</a:t>
            </a:r>
          </a:p>
        </p:txBody>
      </p:sp>
      <p:sp>
        <p:nvSpPr>
          <p:cNvPr id="3" name="Text Placeholder 2"/>
          <p:cNvSpPr>
            <a:spLocks noGrp="1"/>
          </p:cNvSpPr>
          <p:nvPr>
            <p:ph type="body" sz="quarter" idx="12"/>
          </p:nvPr>
        </p:nvSpPr>
        <p:spPr/>
        <p:txBody>
          <a:bodyPr/>
          <a:lstStyle/>
          <a:p>
            <a:r>
              <a:rPr lang="en-US" dirty="0"/>
              <a:t>16:22</a:t>
            </a:r>
          </a:p>
        </p:txBody>
      </p:sp>
      <p:sp>
        <p:nvSpPr>
          <p:cNvPr id="4" name="Title 3"/>
          <p:cNvSpPr>
            <a:spLocks noGrp="1"/>
          </p:cNvSpPr>
          <p:nvPr>
            <p:ph type="title"/>
          </p:nvPr>
        </p:nvSpPr>
        <p:spPr/>
        <p:txBody>
          <a:bodyPr/>
          <a:lstStyle/>
          <a:p>
            <a:r>
              <a:rPr lang="en-US" dirty="0"/>
              <a:t>Then Absalom went in to his father’s concubines </a:t>
            </a:r>
          </a:p>
        </p:txBody>
      </p:sp>
    </p:spTree>
    <p:extLst>
      <p:ext uri="{BB962C8B-B14F-4D97-AF65-F5344CB8AC3E}">
        <p14:creationId xmlns:p14="http://schemas.microsoft.com/office/powerpoint/2010/main" val="12143944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BF539D-BEC6-CB41-A035-FC4BB67E1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3360"/>
            <a:ext cx="9144000" cy="6431280"/>
          </a:xfrm>
          <a:prstGeom prst="rect">
            <a:avLst/>
          </a:prstGeom>
        </p:spPr>
      </p:pic>
      <p:sp>
        <p:nvSpPr>
          <p:cNvPr id="2" name="Text Placeholder 1">
            <a:extLst>
              <a:ext uri="{FF2B5EF4-FFF2-40B4-BE49-F238E27FC236}">
                <a16:creationId xmlns:a16="http://schemas.microsoft.com/office/drawing/2014/main" id="{4BF686CE-AD79-624F-B37B-6C66C4A1CAC4}"/>
              </a:ext>
            </a:extLst>
          </p:cNvPr>
          <p:cNvSpPr>
            <a:spLocks noGrp="1"/>
          </p:cNvSpPr>
          <p:nvPr>
            <p:ph type="body" sz="quarter" idx="10"/>
          </p:nvPr>
        </p:nvSpPr>
        <p:spPr>
          <a:xfrm>
            <a:off x="0" y="6519672"/>
            <a:ext cx="8074152" cy="338554"/>
          </a:xfrm>
        </p:spPr>
        <p:txBody>
          <a:bodyPr/>
          <a:lstStyle/>
          <a:p>
            <a:r>
              <a:rPr lang="en-US" dirty="0"/>
              <a:t>Inscription with a blessing from “Yahweh,” from Khirbet el-Qom, 8th century BC</a:t>
            </a:r>
          </a:p>
        </p:txBody>
      </p:sp>
      <p:sp>
        <p:nvSpPr>
          <p:cNvPr id="3" name="Text Placeholder 2">
            <a:extLst>
              <a:ext uri="{FF2B5EF4-FFF2-40B4-BE49-F238E27FC236}">
                <a16:creationId xmlns:a16="http://schemas.microsoft.com/office/drawing/2014/main" id="{FF01A8F0-08A9-B745-AC35-B654C6750817}"/>
              </a:ext>
            </a:extLst>
          </p:cNvPr>
          <p:cNvSpPr>
            <a:spLocks noGrp="1"/>
          </p:cNvSpPr>
          <p:nvPr>
            <p:ph type="body" sz="quarter" idx="12"/>
          </p:nvPr>
        </p:nvSpPr>
        <p:spPr/>
        <p:txBody>
          <a:bodyPr/>
          <a:lstStyle/>
          <a:p>
            <a:r>
              <a:rPr lang="en-US" dirty="0"/>
              <a:t>16:23</a:t>
            </a:r>
          </a:p>
        </p:txBody>
      </p:sp>
      <p:sp>
        <p:nvSpPr>
          <p:cNvPr id="4" name="Title 3">
            <a:extLst>
              <a:ext uri="{FF2B5EF4-FFF2-40B4-BE49-F238E27FC236}">
                <a16:creationId xmlns:a16="http://schemas.microsoft.com/office/drawing/2014/main" id="{DF653107-EE35-684C-A1CB-84676FD6A75F}"/>
              </a:ext>
            </a:extLst>
          </p:cNvPr>
          <p:cNvSpPr>
            <a:spLocks noGrp="1"/>
          </p:cNvSpPr>
          <p:nvPr>
            <p:ph type="title"/>
          </p:nvPr>
        </p:nvSpPr>
        <p:spPr>
          <a:xfrm>
            <a:off x="0" y="0"/>
            <a:ext cx="9144000" cy="369332"/>
          </a:xfrm>
        </p:spPr>
        <p:txBody>
          <a:bodyPr/>
          <a:lstStyle/>
          <a:p>
            <a:r>
              <a:rPr lang="en-US" dirty="0"/>
              <a:t>The counsel of Ahithophel . . . was as if a man inquired of the word of God</a:t>
            </a:r>
          </a:p>
        </p:txBody>
      </p:sp>
    </p:spTree>
    <p:extLst>
      <p:ext uri="{BB962C8B-B14F-4D97-AF65-F5344CB8AC3E}">
        <p14:creationId xmlns:p14="http://schemas.microsoft.com/office/powerpoint/2010/main" val="227598897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sitting, building, old&#10;&#10;Description automatically generated">
            <a:extLst>
              <a:ext uri="{FF2B5EF4-FFF2-40B4-BE49-F238E27FC236}">
                <a16:creationId xmlns:a16="http://schemas.microsoft.com/office/drawing/2014/main" id="{B2B06BD2-234B-428A-A794-51BA7203DF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4884"/>
            <a:ext cx="9144000" cy="6428232"/>
          </a:xfrm>
          <a:prstGeom prst="rect">
            <a:avLst/>
          </a:prstGeom>
        </p:spPr>
      </p:pic>
      <p:sp>
        <p:nvSpPr>
          <p:cNvPr id="2" name="Text Placeholder 1"/>
          <p:cNvSpPr>
            <a:spLocks noGrp="1"/>
          </p:cNvSpPr>
          <p:nvPr>
            <p:ph type="body" sz="quarter" idx="10"/>
          </p:nvPr>
        </p:nvSpPr>
        <p:spPr/>
        <p:txBody>
          <a:bodyPr/>
          <a:lstStyle/>
          <a:p>
            <a:r>
              <a:rPr lang="en-US" dirty="0"/>
              <a:t>Inscription with a blessing from “Yahweh,” from Khirbet el-Qom, 8th century BC</a:t>
            </a:r>
          </a:p>
        </p:txBody>
      </p:sp>
      <p:sp>
        <p:nvSpPr>
          <p:cNvPr id="3" name="Text Placeholder 2"/>
          <p:cNvSpPr>
            <a:spLocks noGrp="1"/>
          </p:cNvSpPr>
          <p:nvPr>
            <p:ph type="body" sz="quarter" idx="12"/>
          </p:nvPr>
        </p:nvSpPr>
        <p:spPr/>
        <p:txBody>
          <a:bodyPr/>
          <a:lstStyle/>
          <a:p>
            <a:r>
              <a:rPr lang="en-US" dirty="0"/>
              <a:t>16:23</a:t>
            </a:r>
          </a:p>
        </p:txBody>
      </p:sp>
      <p:sp>
        <p:nvSpPr>
          <p:cNvPr id="4" name="Title 3"/>
          <p:cNvSpPr>
            <a:spLocks noGrp="1"/>
          </p:cNvSpPr>
          <p:nvPr>
            <p:ph type="title"/>
          </p:nvPr>
        </p:nvSpPr>
        <p:spPr/>
        <p:txBody>
          <a:bodyPr/>
          <a:lstStyle/>
          <a:p>
            <a:r>
              <a:rPr lang="en-US" dirty="0"/>
              <a:t>The counsel of Ahithophel . . . was as if a man inquired of the word of God</a:t>
            </a:r>
          </a:p>
        </p:txBody>
      </p:sp>
    </p:spTree>
    <p:extLst>
      <p:ext uri="{BB962C8B-B14F-4D97-AF65-F5344CB8AC3E}">
        <p14:creationId xmlns:p14="http://schemas.microsoft.com/office/powerpoint/2010/main" val="377779584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David Street” sign in Jerusalem</a:t>
            </a:r>
          </a:p>
        </p:txBody>
      </p:sp>
      <p:sp>
        <p:nvSpPr>
          <p:cNvPr id="3" name="Text Placeholder 2"/>
          <p:cNvSpPr>
            <a:spLocks noGrp="1"/>
          </p:cNvSpPr>
          <p:nvPr>
            <p:ph type="body" sz="quarter" idx="12"/>
          </p:nvPr>
        </p:nvSpPr>
        <p:spPr/>
        <p:txBody>
          <a:bodyPr/>
          <a:lstStyle/>
          <a:p>
            <a:r>
              <a:rPr lang="en-US" dirty="0"/>
              <a:t>16:23</a:t>
            </a:r>
          </a:p>
        </p:txBody>
      </p:sp>
      <p:sp>
        <p:nvSpPr>
          <p:cNvPr id="4" name="Title 3"/>
          <p:cNvSpPr>
            <a:spLocks noGrp="1"/>
          </p:cNvSpPr>
          <p:nvPr>
            <p:ph type="title"/>
          </p:nvPr>
        </p:nvSpPr>
        <p:spPr/>
        <p:txBody>
          <a:bodyPr/>
          <a:lstStyle/>
          <a:p>
            <a:r>
              <a:rPr lang="en-US" dirty="0"/>
              <a:t>That is how the counsel of Ahithophel was regarded by both David and Absalom</a:t>
            </a:r>
          </a:p>
        </p:txBody>
      </p:sp>
      <p:pic>
        <p:nvPicPr>
          <p:cNvPr id="5" name="Picture 4" descr="King David street sign in Jerusalem, tb072404728-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69556384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26DAD47-EFB7-4090-AEA9-DEE8EBBEE8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“Absalom Pillar” sign in Jerusalem</a:t>
            </a:r>
          </a:p>
        </p:txBody>
      </p:sp>
      <p:sp>
        <p:nvSpPr>
          <p:cNvPr id="3" name="Text Placeholder 2"/>
          <p:cNvSpPr>
            <a:spLocks noGrp="1"/>
          </p:cNvSpPr>
          <p:nvPr>
            <p:ph type="body" sz="quarter" idx="12"/>
          </p:nvPr>
        </p:nvSpPr>
        <p:spPr/>
        <p:txBody>
          <a:bodyPr/>
          <a:lstStyle/>
          <a:p>
            <a:r>
              <a:rPr lang="en-US" dirty="0"/>
              <a:t>16:23</a:t>
            </a:r>
          </a:p>
        </p:txBody>
      </p:sp>
      <p:sp>
        <p:nvSpPr>
          <p:cNvPr id="4" name="Title 3"/>
          <p:cNvSpPr>
            <a:spLocks noGrp="1"/>
          </p:cNvSpPr>
          <p:nvPr>
            <p:ph type="title"/>
          </p:nvPr>
        </p:nvSpPr>
        <p:spPr/>
        <p:txBody>
          <a:bodyPr/>
          <a:lstStyle/>
          <a:p>
            <a:r>
              <a:rPr lang="en-US" dirty="0"/>
              <a:t>That is how the counsel of Ahithophel was regarded by both David and Absalom</a:t>
            </a:r>
          </a:p>
        </p:txBody>
      </p:sp>
    </p:spTree>
    <p:extLst>
      <p:ext uri="{BB962C8B-B14F-4D97-AF65-F5344CB8AC3E}">
        <p14:creationId xmlns:p14="http://schemas.microsoft.com/office/powerpoint/2010/main" val="35815119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East Jerusalem and Mt of Olives aerial from s.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East Jerusalem and Mt of Olives aerial from s.jpg"/>
</p:tagLst>
</file>

<file path=ppt/tags/tag3.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Central Benjamin Plateau aerial from south.jpg"/>
  <p:tag name="PHOTO" val="TRUE"/>
</p:tagLst>
</file>

<file path=ppt/tags/tag4.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Central Benjamin Plateau aerial from south.jpg"/>
  <p:tag name="PHOTO" val="TRUE"/>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1057</TotalTime>
  <Words>10403</Words>
  <Application>Microsoft Office PowerPoint</Application>
  <PresentationFormat>On-screen Show (4:3)</PresentationFormat>
  <Paragraphs>782</Paragraphs>
  <Slides>96</Slides>
  <Notes>96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96</vt:i4>
      </vt:variant>
    </vt:vector>
  </HeadingPairs>
  <TitlesOfParts>
    <vt:vector size="100" baseType="lpstr">
      <vt:lpstr>Arial</vt:lpstr>
      <vt:lpstr>Calibri</vt:lpstr>
      <vt:lpstr>SBL BibLit</vt:lpstr>
      <vt:lpstr>PhotoCompanion</vt:lpstr>
      <vt:lpstr>2 Samuel 16</vt:lpstr>
      <vt:lpstr>When David was a little past the top of the ascent, Ziba the servant of Mephibosheth met him</vt:lpstr>
      <vt:lpstr>When David was a little past the top of the ascent, Ziba the servant of Mephibosheth met him</vt:lpstr>
      <vt:lpstr>When David was a little past the top of the ascent, Ziba the servant of Mephibosheth met him</vt:lpstr>
      <vt:lpstr>When David was a little past the top of the ascent, Ziba the servant of Mephibosheth met him</vt:lpstr>
      <vt:lpstr>When David was a little past the top of the ascent, Ziba the servant of Mephibosheth met him</vt:lpstr>
      <vt:lpstr>When David was a little past the top of the ascent, Ziba the servant of Mephibosheth met him</vt:lpstr>
      <vt:lpstr>Ziba the servant of Mephibosheth met him</vt:lpstr>
      <vt:lpstr>Ziba the servant of Mephibosheth met him with a couple of donkeys</vt:lpstr>
      <vt:lpstr>Ziba . . . met him with a couple of donkeys carrying 200 loaves of bread and 100 raisin clusters</vt:lpstr>
      <vt:lpstr>Ziba . . . met him with a couple of donkeys carrying 200 loaves of bread and 100 raisin clusters</vt:lpstr>
      <vt:lpstr>Ziba . . . met him with a couple of donkeys carrying 200 loaves of bread and 100 raisin clusters</vt:lpstr>
      <vt:lpstr>Ziba . . . met him with a couple of donkeys carrying 200 loaves of bread and 100 raisin clusters</vt:lpstr>
      <vt:lpstr>He also brought 100 summer fruits</vt:lpstr>
      <vt:lpstr>He also brought 100 summer fruits</vt:lpstr>
      <vt:lpstr>He also brought 100 summer fruits and a jug of wine</vt:lpstr>
      <vt:lpstr>He also brought 100 summer fruits and a jug of wine</vt:lpstr>
      <vt:lpstr>He also brought 100 summer fruits and a jug of wine</vt:lpstr>
      <vt:lpstr>And Ziba said, “The donkeys are for the king’s family to ride on”</vt:lpstr>
      <vt:lpstr>And Ziba said, “The donkeys are for the king’s family to ride on”</vt:lpstr>
      <vt:lpstr>And Ziba said, “The donkeys are for the king’s family to ride on”</vt:lpstr>
      <vt:lpstr>The bread and summer fruit for the young men to eat</vt:lpstr>
      <vt:lpstr>The bread and summer fruit for the young men to eat</vt:lpstr>
      <vt:lpstr>The wine is for whoever becomes faint in the wilderness to drink</vt:lpstr>
      <vt:lpstr>The wine is for whoever becomes faint in the wilderness to drink</vt:lpstr>
      <vt:lpstr>The wine is for whoever becomes faint in the wilderness to drink</vt:lpstr>
      <vt:lpstr>The wine is for whoever becomes faint in the wilderness to drink</vt:lpstr>
      <vt:lpstr>David asked, “Where is your master’s son?” And Ziba replied, “He is staying in Jerusalem”</vt:lpstr>
      <vt:lpstr>For he said, “Today the house of Israel will restore to me the kingdom of my father”</vt:lpstr>
      <vt:lpstr>Then the king said to Ziba, “All that belonged to Mephibosheth is now yours”</vt:lpstr>
      <vt:lpstr>Then the king said to Ziba, “All that belonged to Mephibosheth is now yours”</vt:lpstr>
      <vt:lpstr>Then the king said to Ziba, “All that belonged to Mephibosheth is now yours”</vt:lpstr>
      <vt:lpstr>Then Ziba said, “I bow down; let me find favor in your sight, O my lord the king!”</vt:lpstr>
      <vt:lpstr>Then Ziba said, “I bow down; let me find favor in your sight, O my lord the king!”</vt:lpstr>
      <vt:lpstr>Then King David came to Bahurim</vt:lpstr>
      <vt:lpstr>Then King David came to Bahurim</vt:lpstr>
      <vt:lpstr>Then King David came to Bahurim</vt:lpstr>
      <vt:lpstr>Then King David came to Bahurim</vt:lpstr>
      <vt:lpstr>A man from the descendants of Saul came out, Shimei the son of Gera</vt:lpstr>
      <vt:lpstr>A man from the descendants of Saul came out, Shimei the son of Gera</vt:lpstr>
      <vt:lpstr>He threw stones at David and at all the servants of King David</vt:lpstr>
      <vt:lpstr>He threw stones at David and at all the servants of King David</vt:lpstr>
      <vt:lpstr>Shimei cursed, saying, “Get out, get out, you man of bloodshed!”</vt:lpstr>
      <vt:lpstr>Shimei cursed, saying, “Get out, get out, you man of bloodshed!”</vt:lpstr>
      <vt:lpstr>Shimei cursed, saying, “Get out, get out, you man of bloodshed!”</vt:lpstr>
      <vt:lpstr>Yahweh has returned upon you all the bloodshed of the house of Saul</vt:lpstr>
      <vt:lpstr>Abishai the son of Zeruiah said . . . “Why should this dead dog curse my lord the king?”</vt:lpstr>
      <vt:lpstr>Abishai the son of Zeruiah said . . . “Why should this dead dog curse my lord the king?”</vt:lpstr>
      <vt:lpstr>Abishai the son of Zeruiah said . . . “Why should this dead dog curse my lord the king?”</vt:lpstr>
      <vt:lpstr>And Abishai said, “Please let me go over and take off his head”</vt:lpstr>
      <vt:lpstr>And Abishai said, “Please let me go over and take off his head”</vt:lpstr>
      <vt:lpstr>And Abishai said, “Please let me go over and take off his head”</vt:lpstr>
      <vt:lpstr>But the king said . . . “If he curses because Yahweh has told him to, who will question him?”</vt:lpstr>
      <vt:lpstr>But the king said . . . “If he curses because Yahweh has told him to, who will question him?”</vt:lpstr>
      <vt:lpstr>Behold, my own son seeks my life; how much more may this Benjamite?</vt:lpstr>
      <vt:lpstr>Behold, my own son seeks my life; how much more may this Benjamite?</vt:lpstr>
      <vt:lpstr>Leave him alone and let him curse, for Yahweh has told him to do it</vt:lpstr>
      <vt:lpstr>Perhaps Yahweh will look on my affliction and return good to me instead of cursing</vt:lpstr>
      <vt:lpstr>Perhaps Yahweh will look on my affliction and return good to me instead of cursing</vt:lpstr>
      <vt:lpstr>So David and his men went on their way</vt:lpstr>
      <vt:lpstr>So David and his men went on their way</vt:lpstr>
      <vt:lpstr>So David and his men went on their way</vt:lpstr>
      <vt:lpstr>So David and his men went on their way</vt:lpstr>
      <vt:lpstr>So David and his men went on their way</vt:lpstr>
      <vt:lpstr>The king and all the people with him arrived weary, and they refreshed themselves there</vt:lpstr>
      <vt:lpstr>The king and all the people with him arrived weary, and they refreshed themselves there</vt:lpstr>
      <vt:lpstr>The king and all the people with him arrived weary, and they refreshed themselves there</vt:lpstr>
      <vt:lpstr>The king and all the people with him arrived weary, and they refreshed themselves there</vt:lpstr>
      <vt:lpstr>The king and all the people with him arrived weary, and they refreshed themselves there</vt:lpstr>
      <vt:lpstr>Absalom and all the people, the men of Israel, came to Jerusalem</vt:lpstr>
      <vt:lpstr>Absalom and all the people, the men of Israel, came to Jerusalem</vt:lpstr>
      <vt:lpstr>Absalom and all the people, the men of Israel, came to Jerusalem</vt:lpstr>
      <vt:lpstr>Absalom and all the people, the men of Israel, came to Jerusalem</vt:lpstr>
      <vt:lpstr>Absalom and all the people, the men of Israel, came to Jerusalem</vt:lpstr>
      <vt:lpstr>And Ahithophel was with him</vt:lpstr>
      <vt:lpstr>Hushai the Archite, David’s friend, came to Absalom and said to him, “Long live the king!”</vt:lpstr>
      <vt:lpstr>Hushai the Archite, David’s friend, came to Absalom and said to him, “Long live the king!”</vt:lpstr>
      <vt:lpstr>Hushai the Archite, David’s friend, came to Absalom and said to him, “Long live the king!”</vt:lpstr>
      <vt:lpstr>Hushai the Archite, David’s friend, came to Absalom and said to him, “Long live the king!”</vt:lpstr>
      <vt:lpstr>Absalom said, “Is this your kindness to your friend? Why did you not go with your friend?”</vt:lpstr>
      <vt:lpstr>Hushai said, “Whoever Yahweh, this people, and the men of Israel have chosen, I will be his!”</vt:lpstr>
      <vt:lpstr>And Hushai said, “As I have served in your father’s presence, so will I be in your presence”</vt:lpstr>
      <vt:lpstr>Then Absalom said to Ahithophel, “Give your advice. What should we do?”</vt:lpstr>
      <vt:lpstr>Ahithophel said to Absalom, “Go in to your father’s concubines that he left to keep the house”</vt:lpstr>
      <vt:lpstr>Then all Israel will hear that you have made yourself a stench to your father</vt:lpstr>
      <vt:lpstr>So Absalom pitched a tent on the top of the house</vt:lpstr>
      <vt:lpstr>So Absalom pitched a tent on the top of the house</vt:lpstr>
      <vt:lpstr>So Absalom pitched a tent on the top of the house</vt:lpstr>
      <vt:lpstr>So Absalom pitched a tent on the top of the house</vt:lpstr>
      <vt:lpstr>Then Absalom went in to his father’s concubines </vt:lpstr>
      <vt:lpstr>Then Absalom went in to his father’s concubines </vt:lpstr>
      <vt:lpstr>Then Absalom went in to his father’s concubines </vt:lpstr>
      <vt:lpstr>The counsel of Ahithophel . . . was as if a man inquired of the word of God</vt:lpstr>
      <vt:lpstr>The counsel of Ahithophel . . . was as if a man inquired of the word of God</vt:lpstr>
      <vt:lpstr>That is how the counsel of Ahithophel was regarded by both David and Absalom</vt:lpstr>
      <vt:lpstr>That is how the counsel of Ahithophel was regarded by both David and Absalom</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16, Photo Companion to the Bible</dc:title>
  <dc:subject>Photo Companion to the Bible</dc:subject>
  <dc:creator>BiblePlaces.com</dc:creator>
  <cp:lastModifiedBy>Todd Bolen</cp:lastModifiedBy>
  <cp:revision>87</cp:revision>
  <dcterms:created xsi:type="dcterms:W3CDTF">2020-04-09T20:49:11Z</dcterms:created>
  <dcterms:modified xsi:type="dcterms:W3CDTF">2021-12-27T00:42:13Z</dcterms:modified>
</cp:coreProperties>
</file>